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143"/>
  </p:notesMasterIdLst>
  <p:handoutMasterIdLst>
    <p:handoutMasterId r:id="rId144"/>
  </p:handoutMasterIdLst>
  <p:sldIdLst>
    <p:sldId id="256" r:id="rId6"/>
    <p:sldId id="284" r:id="rId7"/>
    <p:sldId id="399" r:id="rId8"/>
    <p:sldId id="282" r:id="rId9"/>
    <p:sldId id="279" r:id="rId10"/>
    <p:sldId id="280" r:id="rId11"/>
    <p:sldId id="257" r:id="rId12"/>
    <p:sldId id="258" r:id="rId13"/>
    <p:sldId id="259" r:id="rId14"/>
    <p:sldId id="260" r:id="rId15"/>
    <p:sldId id="261" r:id="rId16"/>
    <p:sldId id="262" r:id="rId17"/>
    <p:sldId id="263" r:id="rId18"/>
    <p:sldId id="412" r:id="rId19"/>
    <p:sldId id="264" r:id="rId20"/>
    <p:sldId id="268" r:id="rId21"/>
    <p:sldId id="270" r:id="rId22"/>
    <p:sldId id="271" r:id="rId23"/>
    <p:sldId id="281" r:id="rId24"/>
    <p:sldId id="276" r:id="rId25"/>
    <p:sldId id="403" r:id="rId26"/>
    <p:sldId id="265" r:id="rId27"/>
    <p:sldId id="329" r:id="rId28"/>
    <p:sldId id="275" r:id="rId29"/>
    <p:sldId id="266" r:id="rId30"/>
    <p:sldId id="267" r:id="rId31"/>
    <p:sldId id="402" r:id="rId32"/>
    <p:sldId id="277" r:id="rId33"/>
    <p:sldId id="331" r:id="rId34"/>
    <p:sldId id="332" r:id="rId35"/>
    <p:sldId id="334" r:id="rId36"/>
    <p:sldId id="379" r:id="rId37"/>
    <p:sldId id="378" r:id="rId38"/>
    <p:sldId id="333" r:id="rId39"/>
    <p:sldId id="421" r:id="rId40"/>
    <p:sldId id="348" r:id="rId41"/>
    <p:sldId id="413" r:id="rId42"/>
    <p:sldId id="414" r:id="rId43"/>
    <p:sldId id="404" r:id="rId44"/>
    <p:sldId id="405" r:id="rId45"/>
    <p:sldId id="406" r:id="rId46"/>
    <p:sldId id="407" r:id="rId47"/>
    <p:sldId id="408" r:id="rId48"/>
    <p:sldId id="409" r:id="rId49"/>
    <p:sldId id="410" r:id="rId50"/>
    <p:sldId id="411" r:id="rId51"/>
    <p:sldId id="283" r:id="rId52"/>
    <p:sldId id="285" r:id="rId53"/>
    <p:sldId id="415" r:id="rId54"/>
    <p:sldId id="286" r:id="rId55"/>
    <p:sldId id="287" r:id="rId56"/>
    <p:sldId id="288" r:id="rId57"/>
    <p:sldId id="289" r:id="rId58"/>
    <p:sldId id="290" r:id="rId59"/>
    <p:sldId id="292" r:id="rId60"/>
    <p:sldId id="293" r:id="rId61"/>
    <p:sldId id="291" r:id="rId62"/>
    <p:sldId id="294" r:id="rId63"/>
    <p:sldId id="295" r:id="rId64"/>
    <p:sldId id="296" r:id="rId65"/>
    <p:sldId id="297" r:id="rId66"/>
    <p:sldId id="298" r:id="rId67"/>
    <p:sldId id="299" r:id="rId68"/>
    <p:sldId id="401" r:id="rId69"/>
    <p:sldId id="416" r:id="rId70"/>
    <p:sldId id="335" r:id="rId71"/>
    <p:sldId id="389" r:id="rId72"/>
    <p:sldId id="390" r:id="rId73"/>
    <p:sldId id="392" r:id="rId74"/>
    <p:sldId id="391" r:id="rId75"/>
    <p:sldId id="393" r:id="rId76"/>
    <p:sldId id="396" r:id="rId77"/>
    <p:sldId id="397" r:id="rId78"/>
    <p:sldId id="394" r:id="rId79"/>
    <p:sldId id="395" r:id="rId80"/>
    <p:sldId id="400" r:id="rId81"/>
    <p:sldId id="300" r:id="rId82"/>
    <p:sldId id="301" r:id="rId83"/>
    <p:sldId id="302" r:id="rId84"/>
    <p:sldId id="303" r:id="rId85"/>
    <p:sldId id="304" r:id="rId86"/>
    <p:sldId id="305" r:id="rId87"/>
    <p:sldId id="312" r:id="rId88"/>
    <p:sldId id="306" r:id="rId89"/>
    <p:sldId id="307" r:id="rId90"/>
    <p:sldId id="308" r:id="rId91"/>
    <p:sldId id="311" r:id="rId92"/>
    <p:sldId id="309" r:id="rId93"/>
    <p:sldId id="310" r:id="rId94"/>
    <p:sldId id="313" r:id="rId95"/>
    <p:sldId id="417" r:id="rId96"/>
    <p:sldId id="418" r:id="rId97"/>
    <p:sldId id="420" r:id="rId98"/>
    <p:sldId id="38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419" r:id="rId112"/>
    <p:sldId id="371" r:id="rId113"/>
    <p:sldId id="372" r:id="rId114"/>
    <p:sldId id="373" r:id="rId115"/>
    <p:sldId id="374" r:id="rId116"/>
    <p:sldId id="375" r:id="rId117"/>
    <p:sldId id="376" r:id="rId118"/>
    <p:sldId id="377" r:id="rId119"/>
    <p:sldId id="314" r:id="rId120"/>
    <p:sldId id="316" r:id="rId121"/>
    <p:sldId id="317" r:id="rId122"/>
    <p:sldId id="320" r:id="rId123"/>
    <p:sldId id="318" r:id="rId124"/>
    <p:sldId id="319" r:id="rId125"/>
    <p:sldId id="322" r:id="rId126"/>
    <p:sldId id="315" r:id="rId127"/>
    <p:sldId id="321" r:id="rId128"/>
    <p:sldId id="323" r:id="rId129"/>
    <p:sldId id="324" r:id="rId130"/>
    <p:sldId id="328" r:id="rId131"/>
    <p:sldId id="364" r:id="rId132"/>
    <p:sldId id="398" r:id="rId133"/>
    <p:sldId id="325" r:id="rId134"/>
    <p:sldId id="365" r:id="rId135"/>
    <p:sldId id="326" r:id="rId136"/>
    <p:sldId id="327" r:id="rId137"/>
    <p:sldId id="330" r:id="rId138"/>
    <p:sldId id="380" r:id="rId139"/>
    <p:sldId id="362" r:id="rId140"/>
    <p:sldId id="366" r:id="rId141"/>
    <p:sldId id="367" r:id="rId1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9B9B"/>
    <a:srgbClr val="666666"/>
    <a:srgbClr val="000000"/>
    <a:srgbClr val="BCBEC0"/>
    <a:srgbClr val="75E1FA"/>
    <a:srgbClr val="FF6400"/>
    <a:srgbClr val="231F20"/>
    <a:srgbClr val="75E132"/>
    <a:srgbClr val="FFFFFF"/>
    <a:srgbClr val="EEE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1" autoAdjust="0"/>
    <p:restoredTop sz="99696" autoAdjust="0"/>
  </p:normalViewPr>
  <p:slideViewPr>
    <p:cSldViewPr snapToObjects="1">
      <p:cViewPr varScale="1">
        <p:scale>
          <a:sx n="177" d="100"/>
          <a:sy n="177" d="100"/>
        </p:scale>
        <p:origin x="-1472" y="-104"/>
      </p:cViewPr>
      <p:guideLst>
        <p:guide orient="horz" pos="2160"/>
        <p:guide pos="2880"/>
      </p:guideLst>
    </p:cSldViewPr>
  </p:slideViewPr>
  <p:outlineViewPr>
    <p:cViewPr>
      <p:scale>
        <a:sx n="33" d="100"/>
        <a:sy n="33" d="100"/>
      </p:scale>
      <p:origin x="0" y="12336"/>
    </p:cViewPr>
  </p:outlineViewPr>
  <p:notesTextViewPr>
    <p:cViewPr>
      <p:scale>
        <a:sx n="100" d="100"/>
        <a:sy n="100" d="100"/>
      </p:scale>
      <p:origin x="0" y="0"/>
    </p:cViewPr>
  </p:notesTextViewPr>
  <p:sorterViewPr>
    <p:cViewPr>
      <p:scale>
        <a:sx n="100" d="100"/>
        <a:sy n="100" d="100"/>
      </p:scale>
      <p:origin x="0" y="2048"/>
    </p:cViewPr>
  </p:sorterViewPr>
  <p:notesViewPr>
    <p:cSldViewPr snapToObjects="1" showGuides="1">
      <p:cViewPr varScale="1">
        <p:scale>
          <a:sx n="85" d="100"/>
          <a:sy n="85" d="100"/>
        </p:scale>
        <p:origin x="-30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00" Type="http://schemas.openxmlformats.org/officeDocument/2006/relationships/slide" Target="slides/slide9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notesMaster" Target="notesMasters/notesMaster1.xml"/><Relationship Id="rId144" Type="http://schemas.openxmlformats.org/officeDocument/2006/relationships/handoutMaster" Target="handoutMasters/handoutMaster1.xml"/><Relationship Id="rId145" Type="http://schemas.openxmlformats.org/officeDocument/2006/relationships/printerSettings" Target="printerSettings/printerSettings1.bin"/><Relationship Id="rId146" Type="http://schemas.openxmlformats.org/officeDocument/2006/relationships/presProps" Target="presProps.xml"/><Relationship Id="rId147" Type="http://schemas.openxmlformats.org/officeDocument/2006/relationships/viewProps" Target="viewProps.xml"/><Relationship Id="rId148" Type="http://schemas.openxmlformats.org/officeDocument/2006/relationships/theme" Target="theme/theme1.xml"/><Relationship Id="rId14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BDBCCB-F02B-5948-960F-FA57E5A2C110}" type="datetimeFigureOut">
              <a:rPr lang="en-US" smtClean="0"/>
              <a:pPr/>
              <a:t>2013-05-15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D6AF95-D03A-6F4F-8DE5-242ED85AA3B6}" type="slidenum">
              <a:rPr lang="en-US" smtClean="0"/>
              <a:pPr/>
              <a:t>‹#›</a:t>
            </a:fld>
            <a:endParaRPr lang="en-US"/>
          </a:p>
        </p:txBody>
      </p:sp>
    </p:spTree>
    <p:extLst>
      <p:ext uri="{BB962C8B-B14F-4D97-AF65-F5344CB8AC3E}">
        <p14:creationId xmlns:p14="http://schemas.microsoft.com/office/powerpoint/2010/main" val="29134794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EB9C19-8F4E-5D44-AF31-D0E24F8C4820}" type="datetimeFigureOut">
              <a:rPr lang="en-US" smtClean="0"/>
              <a:pPr/>
              <a:t>2013-05-15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54269F-001C-C84B-8C2D-7B1B5A2DCE16}" type="slidenum">
              <a:rPr lang="en-US" smtClean="0"/>
              <a:pPr/>
              <a:t>‹#›</a:t>
            </a:fld>
            <a:endParaRPr lang="en-US"/>
          </a:p>
        </p:txBody>
      </p:sp>
    </p:spTree>
    <p:extLst>
      <p:ext uri="{BB962C8B-B14F-4D97-AF65-F5344CB8AC3E}">
        <p14:creationId xmlns:p14="http://schemas.microsoft.com/office/powerpoint/2010/main" val="349411104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side panoramabilde">
    <p:spTree>
      <p:nvGrpSpPr>
        <p:cNvPr id="1" name=""/>
        <p:cNvGrpSpPr/>
        <p:nvPr/>
      </p:nvGrpSpPr>
      <p:grpSpPr>
        <a:xfrm>
          <a:off x="0" y="0"/>
          <a:ext cx="0" cy="0"/>
          <a:chOff x="0" y="0"/>
          <a:chExt cx="0" cy="0"/>
        </a:xfrm>
      </p:grpSpPr>
      <p:sp>
        <p:nvSpPr>
          <p:cNvPr id="2" name="Title 1"/>
          <p:cNvSpPr>
            <a:spLocks noGrp="1"/>
          </p:cNvSpPr>
          <p:nvPr>
            <p:ph type="ctrTitle"/>
          </p:nvPr>
        </p:nvSpPr>
        <p:spPr>
          <a:xfrm>
            <a:off x="540000" y="4508500"/>
            <a:ext cx="8136456" cy="1080820"/>
          </a:xfrm>
        </p:spPr>
        <p:txBody>
          <a:bodyPr anchor="b"/>
          <a:lstStyle>
            <a:lvl1pPr algn="l">
              <a:lnSpc>
                <a:spcPts val="4000"/>
              </a:lnSpc>
              <a:defRPr>
                <a:solidFill>
                  <a:srgbClr val="FF64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0000" y="5589320"/>
            <a:ext cx="8136456" cy="720000"/>
          </a:xfrm>
        </p:spPr>
        <p:txBody>
          <a:bodyPr lIns="0" tIns="0" rIns="0" bIns="0" anchor="t">
            <a:normAutofit/>
          </a:bodyPr>
          <a:lstStyle>
            <a:lvl1pPr marL="0" indent="0" algn="l">
              <a:buNone/>
              <a:defRPr sz="2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2" y="0"/>
            <a:ext cx="9142858" cy="4533334"/>
          </a:xfrm>
          <a:prstGeom prst="rect">
            <a:avLst/>
          </a:prstGeom>
        </p:spPr>
      </p:pic>
      <p:sp>
        <p:nvSpPr>
          <p:cNvPr id="9"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nnhold-full">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776864" cy="1080120"/>
          </a:xfrm>
        </p:spPr>
        <p:txBody>
          <a:bodyPr/>
          <a:lstStyle>
            <a:lvl1pPr>
              <a:lnSpc>
                <a:spcPts val="4000"/>
              </a:lnSpc>
              <a:defRPr/>
            </a:lvl1pPr>
          </a:lstStyle>
          <a:p>
            <a:r>
              <a:rPr lang="en-US" dirty="0" smtClean="0"/>
              <a:t>Click to edit Master title style</a:t>
            </a:r>
            <a:endParaRPr lang="en-US" dirty="0"/>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sp>
        <p:nvSpPr>
          <p:cNvPr id="3" name="Content Placeholder 2"/>
          <p:cNvSpPr>
            <a:spLocks noGrp="1"/>
          </p:cNvSpPr>
          <p:nvPr>
            <p:ph idx="1"/>
          </p:nvPr>
        </p:nvSpPr>
        <p:spPr>
          <a:xfrm>
            <a:off x="467544" y="1412776"/>
            <a:ext cx="7776864"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0595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nhold-standard oransje">
    <p:spTree>
      <p:nvGrpSpPr>
        <p:cNvPr id="1" name=""/>
        <p:cNvGrpSpPr/>
        <p:nvPr/>
      </p:nvGrpSpPr>
      <p:grpSpPr>
        <a:xfrm>
          <a:off x="0" y="0"/>
          <a:ext cx="0" cy="0"/>
          <a:chOff x="0" y="0"/>
          <a:chExt cx="0" cy="0"/>
        </a:xfrm>
      </p:grpSpPr>
      <p:sp>
        <p:nvSpPr>
          <p:cNvPr id="2" name="Title 1"/>
          <p:cNvSpPr>
            <a:spLocks noGrp="1"/>
          </p:cNvSpPr>
          <p:nvPr>
            <p:ph type="title"/>
          </p:nvPr>
        </p:nvSpPr>
        <p:spPr>
          <a:xfrm>
            <a:off x="467544" y="1916832"/>
            <a:ext cx="8280920" cy="1080120"/>
          </a:xfrm>
        </p:spPr>
        <p:txBody>
          <a:bodyPr/>
          <a:lstStyle>
            <a:lvl1pPr>
              <a:lnSpc>
                <a:spcPts val="4000"/>
              </a:lnSpc>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7544" y="3068638"/>
            <a:ext cx="8208912" cy="305136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553523" y="0"/>
            <a:ext cx="5590477" cy="1790476"/>
          </a:xfrm>
          <a:prstGeom prst="rect">
            <a:avLst/>
          </a:prstGeom>
        </p:spPr>
      </p:pic>
    </p:spTree>
    <p:extLst>
      <p:ext uri="{BB962C8B-B14F-4D97-AF65-F5344CB8AC3E}">
        <p14:creationId xmlns:p14="http://schemas.microsoft.com/office/powerpoint/2010/main" val="320957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nhold-standard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1916832"/>
            <a:ext cx="8280920" cy="1080120"/>
          </a:xfrm>
        </p:spPr>
        <p:txBody>
          <a:bodyPr/>
          <a:lstStyle>
            <a:lvl1pPr>
              <a:lnSpc>
                <a:spcPts val="4000"/>
              </a:lnSpc>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7544" y="3068638"/>
            <a:ext cx="8208912" cy="305136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248762" y="-1"/>
            <a:ext cx="5895238" cy="1847619"/>
          </a:xfrm>
          <a:prstGeom prst="rect">
            <a:avLst/>
          </a:prstGeom>
        </p:spPr>
      </p:pic>
    </p:spTree>
    <p:extLst>
      <p:ext uri="{BB962C8B-B14F-4D97-AF65-F5344CB8AC3E}">
        <p14:creationId xmlns:p14="http://schemas.microsoft.com/office/powerpoint/2010/main" val="1932956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o spalter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360000"/>
            <a:ext cx="7416824" cy="980768"/>
          </a:xfrm>
        </p:spPr>
        <p:txBody>
          <a:bodyPr/>
          <a:lstStyle>
            <a:lvl1pPr>
              <a:defRPr lang="en-US"/>
            </a:lvl1pPr>
          </a:lstStyle>
          <a:p>
            <a:r>
              <a:rPr lang="en-US" dirty="0" smtClean="0"/>
              <a:t>Click to edit Master title style</a:t>
            </a:r>
            <a:endParaRPr lang="en-US" dirty="0"/>
          </a:p>
        </p:txBody>
      </p:sp>
      <p:sp>
        <p:nvSpPr>
          <p:cNvPr id="3" name="Content Placeholder 2"/>
          <p:cNvSpPr>
            <a:spLocks noGrp="1"/>
          </p:cNvSpPr>
          <p:nvPr>
            <p:ph sz="half" idx="1"/>
          </p:nvPr>
        </p:nvSpPr>
        <p:spPr>
          <a:xfrm>
            <a:off x="467544" y="1340768"/>
            <a:ext cx="3672408" cy="4785395"/>
          </a:xfrm>
        </p:spPr>
        <p:txBody>
          <a:bodyPr/>
          <a:lstStyle>
            <a:lvl1pPr>
              <a:defRPr sz="3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283968" y="1340768"/>
            <a:ext cx="3600400" cy="4785395"/>
          </a:xfrm>
        </p:spPr>
        <p:txBody>
          <a:bodyPr/>
          <a:lstStyle>
            <a:lvl1pPr>
              <a:defRPr sz="30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899592" y="6526864"/>
            <a:ext cx="1440000" cy="180000"/>
          </a:xfrm>
          <a:prstGeom prst="rect">
            <a:avLst/>
          </a:prstGeom>
        </p:spPr>
        <p:txBody>
          <a:bodyPr/>
          <a:lstStyle/>
          <a:p>
            <a:r>
              <a:rPr lang="nb-NO" smtClean="0"/>
              <a:t>22. august 2012</a:t>
            </a:r>
            <a:endParaRPr lang="en-US"/>
          </a:p>
        </p:txBody>
      </p:sp>
      <p:sp>
        <p:nvSpPr>
          <p:cNvPr id="6" name="Footer Placeholder 5"/>
          <p:cNvSpPr>
            <a:spLocks noGrp="1"/>
          </p:cNvSpPr>
          <p:nvPr>
            <p:ph type="ftr" sz="quarter" idx="11"/>
          </p:nvPr>
        </p:nvSpPr>
        <p:spPr>
          <a:xfrm>
            <a:off x="2484328" y="6526864"/>
            <a:ext cx="5040000" cy="180000"/>
          </a:xfrm>
          <a:prstGeom prst="rect">
            <a:avLst/>
          </a:prstGeom>
        </p:spPr>
        <p:txBody>
          <a:bodyPr/>
          <a:lstStyle/>
          <a:p>
            <a:r>
              <a:rPr lang="en-US" smtClean="0"/>
              <a:t>Bunntekst – endres/slettes med "Sett inn, Topptekst og bunntekst"</a:t>
            </a:r>
            <a:endParaRPr lang="en-US"/>
          </a:p>
        </p:txBody>
      </p:sp>
      <p:sp>
        <p:nvSpPr>
          <p:cNvPr id="7" name="Slide Number Placeholder 6"/>
          <p:cNvSpPr>
            <a:spLocks noGrp="1"/>
          </p:cNvSpPr>
          <p:nvPr>
            <p:ph type="sldNum" sz="quarter" idx="12"/>
          </p:nvPr>
        </p:nvSpPr>
        <p:spPr/>
        <p:txBody>
          <a:bodyPr/>
          <a:lstStyle/>
          <a:p>
            <a:fld id="{6C43C368-B4F5-3E41-AC60-B61C23CF3503}"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To spalter med heading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360000"/>
            <a:ext cx="7437712" cy="980768"/>
          </a:xfrm>
        </p:spPr>
        <p:txBody>
          <a:bodyPr/>
          <a:lstStyle>
            <a:lvl1pPr>
              <a:defRPr lang="en-US" dirty="0"/>
            </a:lvl1pPr>
          </a:lstStyle>
          <a:p>
            <a:r>
              <a:rPr lang="en-US" dirty="0" smtClean="0"/>
              <a:t>Click to edit Master title style</a:t>
            </a:r>
            <a:endParaRPr lang="en-US" dirty="0"/>
          </a:p>
        </p:txBody>
      </p:sp>
      <p:sp>
        <p:nvSpPr>
          <p:cNvPr id="3" name="Text Placeholder 2"/>
          <p:cNvSpPr>
            <a:spLocks noGrp="1"/>
          </p:cNvSpPr>
          <p:nvPr>
            <p:ph type="body" idx="1"/>
          </p:nvPr>
        </p:nvSpPr>
        <p:spPr>
          <a:xfrm>
            <a:off x="467544" y="1340768"/>
            <a:ext cx="3672408" cy="5753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67544" y="1916112"/>
            <a:ext cx="3672408" cy="43212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264520" y="1340768"/>
            <a:ext cx="3640736" cy="57534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264520" y="1916112"/>
            <a:ext cx="3640736" cy="43212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8"/>
          <p:cNvSpPr>
            <a:spLocks noGrp="1"/>
          </p:cNvSpPr>
          <p:nvPr>
            <p:ph type="sldNum" sz="quarter" idx="12"/>
          </p:nvPr>
        </p:nvSpPr>
        <p:spPr/>
        <p:txBody>
          <a:bodyPr/>
          <a:lstStyle/>
          <a:p>
            <a:fld id="{6C43C368-B4F5-3E41-AC60-B61C23CF3503}" type="slidenum">
              <a:rPr lang="en-US" smtClean="0"/>
              <a:pPr/>
              <a:t>‹#›</a:t>
            </a:fld>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Kun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a:lvl1p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6C43C368-B4F5-3E41-AC60-B61C23CF3503}"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C43C368-B4F5-3E41-AC60-B61C23CF350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side Portrettplass høyre">
    <p:spTree>
      <p:nvGrpSpPr>
        <p:cNvPr id="1" name=""/>
        <p:cNvGrpSpPr/>
        <p:nvPr/>
      </p:nvGrpSpPr>
      <p:grpSpPr>
        <a:xfrm>
          <a:off x="0" y="0"/>
          <a:ext cx="0" cy="0"/>
          <a:chOff x="0" y="0"/>
          <a:chExt cx="0" cy="0"/>
        </a:xfrm>
      </p:grpSpPr>
      <p:sp>
        <p:nvSpPr>
          <p:cNvPr id="2" name="Title 1"/>
          <p:cNvSpPr>
            <a:spLocks noGrp="1"/>
          </p:cNvSpPr>
          <p:nvPr>
            <p:ph type="ctrTitle"/>
          </p:nvPr>
        </p:nvSpPr>
        <p:spPr>
          <a:xfrm>
            <a:off x="540000" y="4508498"/>
            <a:ext cx="8136456" cy="1080821"/>
          </a:xfrm>
        </p:spPr>
        <p:txBody>
          <a:bodyPr anchor="b"/>
          <a:lstStyle>
            <a:lvl1pPr algn="l">
              <a:lnSpc>
                <a:spcPts val="4000"/>
              </a:lnSpc>
              <a:defRPr>
                <a:solidFill>
                  <a:srgbClr val="FF64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0000" y="5589320"/>
            <a:ext cx="8136456" cy="720000"/>
          </a:xfrm>
        </p:spPr>
        <p:txBody>
          <a:bodyPr lIns="0" tIns="0" rIns="0" bIns="0" anchor="t">
            <a:normAutofit/>
          </a:bodyPr>
          <a:lstStyle>
            <a:lvl1pPr marL="0" indent="0" algn="l">
              <a:buNone/>
              <a:defRPr sz="2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2858" cy="4508499"/>
          </a:xfrm>
          <a:prstGeom prst="rect">
            <a:avLst/>
          </a:prstGeom>
        </p:spPr>
      </p:pic>
      <p:sp>
        <p:nvSpPr>
          <p:cNvPr id="7" name="Picture Placeholder 6"/>
          <p:cNvSpPr>
            <a:spLocks noGrp="1" noChangeAspect="1"/>
          </p:cNvSpPr>
          <p:nvPr>
            <p:ph type="pic" sz="quarter" idx="10" hasCustomPrompt="1"/>
          </p:nvPr>
        </p:nvSpPr>
        <p:spPr>
          <a:xfrm>
            <a:off x="6084169" y="0"/>
            <a:ext cx="3059832" cy="4508500"/>
          </a:xfrm>
        </p:spPr>
        <p:txBody>
          <a:bodyPr/>
          <a:lstStyle>
            <a:lvl1pPr marL="0" indent="0" algn="ctr">
              <a:buNone/>
              <a:defRPr>
                <a:solidFill>
                  <a:schemeClr val="bg1"/>
                </a:solidFill>
              </a:defRPr>
            </a:lvl1pPr>
          </a:lstStyle>
          <a:p>
            <a:r>
              <a:rPr lang="nb-NO" dirty="0" smtClean="0"/>
              <a:t/>
            </a:r>
            <a:br>
              <a:rPr lang="nb-NO" dirty="0" smtClean="0"/>
            </a:br>
            <a:r>
              <a:rPr lang="nb-NO" dirty="0" err="1" smtClean="0"/>
              <a:t>Click</a:t>
            </a:r>
            <a:r>
              <a:rPr lang="nb-NO" dirty="0" smtClean="0"/>
              <a:t> </a:t>
            </a:r>
            <a:r>
              <a:rPr lang="nb-NO" dirty="0" err="1" smtClean="0"/>
              <a:t>icon</a:t>
            </a:r>
            <a:r>
              <a:rPr lang="nb-NO" dirty="0" smtClean="0"/>
              <a:t> to </a:t>
            </a:r>
            <a:br>
              <a:rPr lang="nb-NO" dirty="0" smtClean="0"/>
            </a:br>
            <a:r>
              <a:rPr lang="nb-NO" dirty="0" err="1" smtClean="0"/>
              <a:t>add</a:t>
            </a:r>
            <a:r>
              <a:rPr lang="nb-NO" dirty="0" smtClean="0"/>
              <a:t> </a:t>
            </a:r>
            <a:r>
              <a:rPr lang="nb-NO" dirty="0" err="1" smtClean="0"/>
              <a:t>portrait</a:t>
            </a:r>
            <a:endParaRPr lang="nb-NO" dirty="0"/>
          </a:p>
        </p:txBody>
      </p:sp>
      <p:sp>
        <p:nvSpPr>
          <p:cNvPr id="15" name="Text Placeholder 8"/>
          <p:cNvSpPr>
            <a:spLocks noGrp="1" noChangeAspect="1"/>
          </p:cNvSpPr>
          <p:nvPr>
            <p:ph type="body" sz="quarter" idx="11" hasCustomPrompt="1"/>
          </p:nvPr>
        </p:nvSpPr>
        <p:spPr>
          <a:xfrm>
            <a:off x="6300192" y="3932411"/>
            <a:ext cx="2677293" cy="288677"/>
          </a:xfrm>
        </p:spPr>
        <p:txBody>
          <a:bodyPr>
            <a:normAutofit/>
          </a:bodyPr>
          <a:lstStyle>
            <a:lvl1pPr marL="0" indent="0" algn="ctr">
              <a:buFontTx/>
              <a:buNone/>
              <a:defRPr sz="1600" b="0" baseline="0">
                <a:solidFill>
                  <a:schemeClr val="bg1"/>
                </a:solidFill>
                <a:latin typeface="+mj-lt"/>
              </a:defRPr>
            </a:lvl1pPr>
          </a:lstStyle>
          <a:p>
            <a:pPr lvl="0"/>
            <a:r>
              <a:rPr lang="en-US" dirty="0" smtClean="0"/>
              <a:t>00˚ 00´29´´ S, 0˚ 00´00´´ E</a:t>
            </a:r>
          </a:p>
        </p:txBody>
      </p:sp>
      <p:sp>
        <p:nvSpPr>
          <p:cNvPr id="12" name="Plassholder for lysbildenummer 7"/>
          <p:cNvSpPr>
            <a:spLocks noGrp="1"/>
          </p:cNvSpPr>
          <p:nvPr>
            <p:ph type="sldNum" sz="quarter" idx="13"/>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2034791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kat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552" y="0"/>
            <a:ext cx="9156551" cy="6237900"/>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smtClean="0"/>
              <a:t>Click to edit Master title style</a:t>
            </a:r>
            <a:endParaRPr lang="en-US" dirty="0"/>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458042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kat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2858" cy="6238096"/>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smtClean="0"/>
              <a:t>Click to edit Master title style</a:t>
            </a:r>
            <a:endParaRPr lang="en-US" dirty="0"/>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149495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lakat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2" y="0"/>
            <a:ext cx="9142858" cy="6209524"/>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smtClean="0"/>
              <a:t>Click to edit Master title style</a:t>
            </a:r>
            <a:endParaRPr lang="en-US" dirty="0"/>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20847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Plakat 3">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err="1" smtClean="0"/>
          </a:p>
        </p:txBody>
      </p:sp>
      <p:pic>
        <p:nvPicPr>
          <p:cNvPr id="9" name="Picture 8" descr="fjel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66434" y="800708"/>
            <a:ext cx="6177566" cy="4968552"/>
          </a:xfrm>
          <a:prstGeom prst="rect">
            <a:avLst/>
          </a:prstGeom>
        </p:spPr>
      </p:pic>
      <p:sp>
        <p:nvSpPr>
          <p:cNvPr id="2" name="Title 1"/>
          <p:cNvSpPr>
            <a:spLocks noGrp="1"/>
          </p:cNvSpPr>
          <p:nvPr>
            <p:ph type="ctrTitle"/>
          </p:nvPr>
        </p:nvSpPr>
        <p:spPr>
          <a:xfrm>
            <a:off x="491144" y="1195650"/>
            <a:ext cx="8136456" cy="1153230"/>
          </a:xfrm>
        </p:spPr>
        <p:txBody>
          <a:bodyPr anchor="t" anchorCtr="0"/>
          <a:lstStyle>
            <a:lvl1pPr algn="l">
              <a:lnSpc>
                <a:spcPts val="8000"/>
              </a:lnSpc>
              <a:defRPr sz="8000">
                <a:solidFill>
                  <a:schemeClr val="bg1"/>
                </a:solidFill>
              </a:defRPr>
            </a:lvl1pPr>
          </a:lstStyle>
          <a:p>
            <a:r>
              <a:rPr lang="en-US" dirty="0" smtClean="0"/>
              <a:t>Click to edit Master title style</a:t>
            </a:r>
            <a:endParaRPr lang="en-US" dirty="0"/>
          </a:p>
        </p:txBody>
      </p:sp>
      <p:sp>
        <p:nvSpPr>
          <p:cNvPr id="8" name="Plassholder for lysbildenummer 7"/>
          <p:cNvSpPr>
            <a:spLocks noGrp="1"/>
          </p:cNvSpPr>
          <p:nvPr>
            <p:ph type="sldNum" sz="quarter" idx="11"/>
          </p:nvPr>
        </p:nvSpPr>
        <p:spPr>
          <a:xfrm>
            <a:off x="115264" y="6526864"/>
            <a:ext cx="720000" cy="180000"/>
          </a:xfrm>
        </p:spPr>
        <p:txBody>
          <a:bodyPr/>
          <a:lstStyle>
            <a:lvl1pPr>
              <a:defRPr b="0"/>
            </a:lvl1pPr>
          </a:lstStyle>
          <a:p>
            <a:fld id="{6C43C368-B4F5-3E41-AC60-B61C23CF3503}" type="slidenum">
              <a:rPr lang="en-US" smtClean="0"/>
              <a:pPr/>
              <a:t>‹#›</a:t>
            </a:fld>
            <a:endParaRPr lang="en-US" dirty="0"/>
          </a:p>
        </p:txBody>
      </p:sp>
    </p:spTree>
    <p:extLst>
      <p:ext uri="{BB962C8B-B14F-4D97-AF65-F5344CB8AC3E}">
        <p14:creationId xmlns:p14="http://schemas.microsoft.com/office/powerpoint/2010/main" val="65542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nhold-full">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smtClean="0"/>
              <a:t>Click to edit Master title style</a:t>
            </a:r>
            <a:endParaRPr lang="en-US" dirty="0"/>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20190" y="0"/>
            <a:ext cx="1723810" cy="5561905"/>
          </a:xfrm>
          <a:prstGeom prst="rect">
            <a:avLst/>
          </a:prstGeom>
        </p:spPr>
      </p:pic>
      <p:sp>
        <p:nvSpPr>
          <p:cNvPr id="3" name="Content Placeholder 2"/>
          <p:cNvSpPr>
            <a:spLocks noGrp="1"/>
          </p:cNvSpPr>
          <p:nvPr>
            <p:ph idx="1"/>
          </p:nvPr>
        </p:nvSpPr>
        <p:spPr>
          <a:xfrm>
            <a:off x="467544" y="1412776"/>
            <a:ext cx="7128792"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nhold full oransje">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7544" y="1412776"/>
            <a:ext cx="7200800"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37809" y="908569"/>
            <a:ext cx="1504762" cy="5552381"/>
          </a:xfrm>
          <a:prstGeom prst="rect">
            <a:avLst/>
          </a:prstGeom>
        </p:spPr>
      </p:pic>
    </p:spTree>
    <p:extLst>
      <p:ext uri="{BB962C8B-B14F-4D97-AF65-F5344CB8AC3E}">
        <p14:creationId xmlns:p14="http://schemas.microsoft.com/office/powerpoint/2010/main" val="3646946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nhold full hvit">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488832" cy="1080120"/>
          </a:xfrm>
        </p:spPr>
        <p:txBody>
          <a:bodyPr/>
          <a:lstStyle>
            <a:lvl1pPr>
              <a:lnSpc>
                <a:spcPts val="4000"/>
              </a:lnSpc>
              <a:defRPr/>
            </a:lvl1pPr>
          </a:lstStyle>
          <a:p>
            <a:r>
              <a:rPr lang="en-US" dirty="0" smtClean="0"/>
              <a:t>Click to edit Master title style</a:t>
            </a:r>
            <a:endParaRPr lang="en-US" dirty="0"/>
          </a:p>
        </p:txBody>
      </p:sp>
      <p:sp>
        <p:nvSpPr>
          <p:cNvPr id="3" name="Content Placeholder 2"/>
          <p:cNvSpPr>
            <a:spLocks noGrp="1"/>
          </p:cNvSpPr>
          <p:nvPr>
            <p:ph idx="1"/>
          </p:nvPr>
        </p:nvSpPr>
        <p:spPr>
          <a:xfrm>
            <a:off x="467544" y="1412776"/>
            <a:ext cx="7200800" cy="470722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Plassholder for lysbildenummer 7"/>
          <p:cNvSpPr>
            <a:spLocks noGrp="1"/>
          </p:cNvSpPr>
          <p:nvPr>
            <p:ph type="sldNum" sz="quarter" idx="11"/>
          </p:nvPr>
        </p:nvSpPr>
        <p:spPr/>
        <p:txBody>
          <a:bodyPr/>
          <a:lstStyle>
            <a:lvl1pPr>
              <a:defRPr b="0"/>
            </a:lvl1pPr>
          </a:lstStyle>
          <a:p>
            <a:fld id="{6C43C368-B4F5-3E41-AC60-B61C23CF3503}"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68344" y="14933"/>
            <a:ext cx="1476191" cy="5400000"/>
          </a:xfrm>
          <a:prstGeom prst="rect">
            <a:avLst/>
          </a:prstGeom>
        </p:spPr>
      </p:pic>
    </p:spTree>
    <p:extLst>
      <p:ext uri="{BB962C8B-B14F-4D97-AF65-F5344CB8AC3E}">
        <p14:creationId xmlns:p14="http://schemas.microsoft.com/office/powerpoint/2010/main" val="13944826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158835" y="6513008"/>
            <a:ext cx="813699" cy="216000"/>
          </a:xfrm>
          <a:prstGeom prst="rect">
            <a:avLst/>
          </a:prstGeom>
        </p:spPr>
      </p:pic>
      <p:sp>
        <p:nvSpPr>
          <p:cNvPr id="2" name="Title Placeholder 1"/>
          <p:cNvSpPr>
            <a:spLocks noGrp="1"/>
          </p:cNvSpPr>
          <p:nvPr>
            <p:ph type="title"/>
          </p:nvPr>
        </p:nvSpPr>
        <p:spPr>
          <a:xfrm>
            <a:off x="467544" y="360000"/>
            <a:ext cx="8208912" cy="980768"/>
          </a:xfrm>
          <a:prstGeom prst="rect">
            <a:avLst/>
          </a:prstGeom>
          <a:noFill/>
          <a:ln>
            <a:noFill/>
          </a:ln>
        </p:spPr>
        <p:txBody>
          <a:bodyPr vert="horz" lIns="0" tIns="0" rIns="0" bIns="0" rtlCol="0" anchor="t" anchorCtr="0">
            <a:no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115264" y="6526864"/>
            <a:ext cx="720000" cy="180000"/>
          </a:xfrm>
          <a:prstGeom prst="rect">
            <a:avLst/>
          </a:prstGeom>
        </p:spPr>
        <p:txBody>
          <a:bodyPr vert="horz" lIns="0" tIns="0" rIns="0" bIns="0" rtlCol="0" anchor="t" anchorCtr="0"/>
          <a:lstStyle>
            <a:lvl1pPr algn="l">
              <a:defRPr sz="1100" b="0" i="0">
                <a:solidFill>
                  <a:srgbClr val="9B9B9B"/>
                </a:solidFill>
                <a:latin typeface="+mn-lt"/>
                <a:cs typeface="Georgia"/>
              </a:defRPr>
            </a:lvl1pPr>
          </a:lstStyle>
          <a:p>
            <a:fld id="{6C43C368-B4F5-3E41-AC60-B61C23CF3503}" type="slidenum">
              <a:rPr lang="en-US" smtClean="0"/>
              <a:pPr/>
              <a:t>‹#›</a:t>
            </a:fld>
            <a:endParaRPr lang="en-US" dirty="0"/>
          </a:p>
        </p:txBody>
      </p:sp>
      <p:sp>
        <p:nvSpPr>
          <p:cNvPr id="3" name="Text Placeholder 2"/>
          <p:cNvSpPr>
            <a:spLocks noGrp="1"/>
          </p:cNvSpPr>
          <p:nvPr>
            <p:ph type="body" idx="1"/>
          </p:nvPr>
        </p:nvSpPr>
        <p:spPr>
          <a:xfrm>
            <a:off x="467544" y="1412776"/>
            <a:ext cx="8208912" cy="470722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3" name="Straight Connector 12"/>
          <p:cNvCxnSpPr/>
          <p:nvPr userDrawn="1"/>
        </p:nvCxnSpPr>
        <p:spPr>
          <a:xfrm>
            <a:off x="107504" y="6453600"/>
            <a:ext cx="8892000" cy="0"/>
          </a:xfrm>
          <a:prstGeom prst="line">
            <a:avLst/>
          </a:prstGeom>
          <a:ln>
            <a:solidFill>
              <a:srgbClr val="BCBEC0"/>
            </a:solidFill>
            <a:tailEnd type="none"/>
          </a:ln>
        </p:spPr>
        <p:style>
          <a:lnRef idx="1">
            <a:schemeClr val="accent2"/>
          </a:lnRef>
          <a:fillRef idx="0">
            <a:schemeClr val="accent2"/>
          </a:fillRef>
          <a:effectRef idx="0">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9" r:id="rId4"/>
    <p:sldLayoutId id="2147483670" r:id="rId5"/>
    <p:sldLayoutId id="2147483673" r:id="rId6"/>
    <p:sldLayoutId id="2147483650" r:id="rId7"/>
    <p:sldLayoutId id="2147483666" r:id="rId8"/>
    <p:sldLayoutId id="2147483668" r:id="rId9"/>
    <p:sldLayoutId id="2147483672" r:id="rId10"/>
    <p:sldLayoutId id="2147483664" r:id="rId11"/>
    <p:sldLayoutId id="2147483667" r:id="rId12"/>
    <p:sldLayoutId id="2147483652" r:id="rId13"/>
    <p:sldLayoutId id="2147483653" r:id="rId14"/>
    <p:sldLayoutId id="2147483654" r:id="rId15"/>
    <p:sldLayoutId id="2147483655" r:id="rId16"/>
  </p:sldLayoutIdLst>
  <p:timing>
    <p:tnLst>
      <p:par>
        <p:cTn xmlns:p14="http://schemas.microsoft.com/office/powerpoint/2010/main" id="1" dur="indefinite" restart="never" nodeType="tmRoot"/>
      </p:par>
    </p:tnLst>
  </p:timing>
  <p:hf hdr="0"/>
  <p:txStyles>
    <p:titleStyle>
      <a:lvl1pPr algn="l" defTabSz="457200" rtl="0" eaLnBrk="1" latinLnBrk="0" hangingPunct="1">
        <a:spcBef>
          <a:spcPct val="0"/>
        </a:spcBef>
        <a:buNone/>
        <a:defRPr sz="4000" b="0" kern="1200">
          <a:solidFill>
            <a:srgbClr val="FF6400"/>
          </a:solidFill>
          <a:latin typeface="Rockwell" pitchFamily="18" charset="0"/>
          <a:ea typeface="+mj-ea"/>
          <a:cs typeface="Verdana"/>
        </a:defRPr>
      </a:lvl1pPr>
    </p:titleStyle>
    <p:bodyStyle>
      <a:lvl1pPr marL="342900" indent="-342900" algn="l" defTabSz="457200" rtl="0" eaLnBrk="1" latinLnBrk="0" hangingPunct="1">
        <a:spcBef>
          <a:spcPts val="0"/>
        </a:spcBef>
        <a:buClr>
          <a:srgbClr val="9B9B9B"/>
        </a:buClr>
        <a:buFont typeface="Arial"/>
        <a:buChar char="•"/>
        <a:defRPr lang="en-US" sz="3000" kern="1200" dirty="0" smtClean="0">
          <a:solidFill>
            <a:schemeClr val="accent3"/>
          </a:solidFill>
          <a:latin typeface="Corbel" pitchFamily="34" charset="0"/>
          <a:ea typeface="+mn-ea"/>
          <a:cs typeface="Corbel" pitchFamily="34" charset="0"/>
        </a:defRPr>
      </a:lvl1pPr>
      <a:lvl2pPr marL="742950" indent="-285750" algn="l" defTabSz="457200" rtl="0" eaLnBrk="1" latinLnBrk="0" hangingPunct="1">
        <a:spcBef>
          <a:spcPts val="0"/>
        </a:spcBef>
        <a:buFont typeface="Arial"/>
        <a:buChar char="–"/>
        <a:defRPr lang="en-US" sz="2400" kern="1200" dirty="0" smtClean="0">
          <a:solidFill>
            <a:schemeClr val="accent3"/>
          </a:solidFill>
          <a:latin typeface="Corbel" pitchFamily="34" charset="0"/>
          <a:ea typeface="+mn-ea"/>
          <a:cs typeface="Corbel" pitchFamily="34" charset="0"/>
        </a:defRPr>
      </a:lvl2pPr>
      <a:lvl3pPr marL="1143000" indent="-228600" algn="l" defTabSz="457200" rtl="0" eaLnBrk="1" latinLnBrk="0" hangingPunct="1">
        <a:spcBef>
          <a:spcPts val="0"/>
        </a:spcBef>
        <a:buClr>
          <a:srgbClr val="9B9B9B"/>
        </a:buClr>
        <a:buFont typeface="Arial"/>
        <a:buChar char="•"/>
        <a:defRPr lang="en-US" sz="2000" kern="1200" dirty="0" smtClean="0">
          <a:solidFill>
            <a:schemeClr val="accent3"/>
          </a:solidFill>
          <a:latin typeface="Corbel" pitchFamily="34" charset="0"/>
          <a:ea typeface="+mn-ea"/>
          <a:cs typeface="Corbel" pitchFamily="34" charset="0"/>
        </a:defRPr>
      </a:lvl3pPr>
      <a:lvl4pPr marL="1600200" indent="-228600" algn="l" defTabSz="457200" rtl="0" eaLnBrk="1" latinLnBrk="0" hangingPunct="1">
        <a:spcBef>
          <a:spcPts val="0"/>
        </a:spcBef>
        <a:buFont typeface="Arial"/>
        <a:buChar char="–"/>
        <a:defRPr lang="en-US" sz="1600" kern="1200" dirty="0" smtClean="0">
          <a:solidFill>
            <a:schemeClr val="accent3"/>
          </a:solidFill>
          <a:latin typeface="Corbel" pitchFamily="34" charset="0"/>
          <a:ea typeface="+mn-ea"/>
          <a:cs typeface="Corbel" pitchFamily="34" charset="0"/>
        </a:defRPr>
      </a:lvl4pPr>
      <a:lvl5pPr marL="2057400" indent="-228600" algn="l" defTabSz="457200" rtl="0" eaLnBrk="1" latinLnBrk="0" hangingPunct="1">
        <a:spcBef>
          <a:spcPts val="0"/>
        </a:spcBef>
        <a:buFont typeface="Arial"/>
        <a:buChar char="»"/>
        <a:defRPr lang="en-US" sz="1400" kern="1200" dirty="0">
          <a:solidFill>
            <a:schemeClr val="accent3"/>
          </a:solidFill>
          <a:latin typeface="Corbel" pitchFamily="34" charset="0"/>
          <a:ea typeface="+mn-ea"/>
          <a:cs typeface="Corbe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15.xml"/><Relationship Id="rId2" Type="http://schemas.openxmlformats.org/officeDocument/2006/relationships/image" Target="../media/image38.png"/></Relationships>
</file>

<file path=ppt/slides/_rels/slide10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1" Type="http://schemas.openxmlformats.org/officeDocument/2006/relationships/slideLayout" Target="../slideLayouts/slideLayout15.xml"/><Relationship Id="rId2" Type="http://schemas.openxmlformats.org/officeDocument/2006/relationships/image" Target="../media/image42.png"/></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15.xml"/><Relationship Id="rId2" Type="http://schemas.openxmlformats.org/officeDocument/2006/relationships/image" Target="../media/image49.png"/></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15.xml"/><Relationship Id="rId2" Type="http://schemas.openxmlformats.org/officeDocument/2006/relationships/image" Target="../media/image55.png"/></Relationships>
</file>

<file path=ppt/slides/_rels/slide10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 Type="http://schemas.openxmlformats.org/officeDocument/2006/relationships/slideLayout" Target="../slideLayouts/slideLayout15.xml"/><Relationship Id="rId2" Type="http://schemas.openxmlformats.org/officeDocument/2006/relationships/image" Target="../media/image6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png"/><Relationship Id="rId3"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 Id="rId3" Type="http://schemas.openxmlformats.org/officeDocument/2006/relationships/image" Target="../media/image7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6.png"/></Relationships>
</file>

<file path=ppt/slides/_rels/slide137.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5.xml"/><Relationship Id="rId2"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nb-NO" dirty="0"/>
              <a:t>Introduction to Machine Learning</a:t>
            </a:r>
          </a:p>
        </p:txBody>
      </p:sp>
      <p:sp>
        <p:nvSpPr>
          <p:cNvPr id="6" name="Subtitle 5"/>
          <p:cNvSpPr>
            <a:spLocks noGrp="1"/>
          </p:cNvSpPr>
          <p:nvPr>
            <p:ph type="subTitle" idx="1"/>
          </p:nvPr>
        </p:nvSpPr>
        <p:spPr/>
        <p:txBody>
          <a:bodyPr/>
          <a:lstStyle/>
          <a:p>
            <a:r>
              <a:rPr lang="nb-NO" dirty="0"/>
              <a:t>2012-05-15</a:t>
            </a:r>
          </a:p>
          <a:p>
            <a:r>
              <a:rPr lang="nb-NO" b="1" dirty="0"/>
              <a:t>Lars Marius Garshol</a:t>
            </a:r>
            <a:r>
              <a:rPr lang="nb-NO" dirty="0"/>
              <a:t>, larsga@bouvet.no, http://twitter.com/larsga</a:t>
            </a:r>
            <a:endParaRPr lang="nb-NO" b="1" dirty="0"/>
          </a:p>
        </p:txBody>
      </p:sp>
      <p:sp>
        <p:nvSpPr>
          <p:cNvPr id="12" name="Plassholder for lysbildenummer 11"/>
          <p:cNvSpPr>
            <a:spLocks noGrp="1"/>
          </p:cNvSpPr>
          <p:nvPr>
            <p:ph type="sldNum" sz="quarter" idx="11"/>
          </p:nvPr>
        </p:nvSpPr>
        <p:spPr/>
        <p:txBody>
          <a:bodyPr/>
          <a:lstStyle/>
          <a:p>
            <a:fld id="{6C43C368-B4F5-3E41-AC60-B61C23CF3503}" type="slidenum">
              <a:rPr lang="en-US" smtClean="0"/>
              <a:pPr/>
              <a:t>1</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promise of Big Data</a:t>
            </a:r>
          </a:p>
        </p:txBody>
      </p:sp>
      <p:sp>
        <p:nvSpPr>
          <p:cNvPr id="6" name="Content Placeholder 5"/>
          <p:cNvSpPr>
            <a:spLocks noGrp="1"/>
          </p:cNvSpPr>
          <p:nvPr>
            <p:ph idx="1"/>
          </p:nvPr>
        </p:nvSpPr>
        <p:spPr/>
        <p:txBody>
          <a:bodyPr/>
          <a:lstStyle/>
          <a:p>
            <a:r>
              <a:rPr lang="en-US"/>
              <a:t>Data contains information of great business value</a:t>
            </a:r>
          </a:p>
          <a:p>
            <a:r>
              <a:rPr lang="en-US"/>
              <a:t>If you can extract those insights you can make far better decisions</a:t>
            </a:r>
          </a:p>
          <a:p>
            <a:r>
              <a:rPr lang="en-US"/>
              <a:t>...but is data really that valuable?</a:t>
            </a:r>
          </a:p>
        </p:txBody>
      </p:sp>
    </p:spTree>
    <p:extLst>
      <p:ext uri="{BB962C8B-B14F-4D97-AF65-F5344CB8AC3E}">
        <p14:creationId xmlns:p14="http://schemas.microsoft.com/office/powerpoint/2010/main" val="402264773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attempt at aircraft</a:t>
            </a:r>
          </a:p>
        </p:txBody>
      </p:sp>
      <p:sp>
        <p:nvSpPr>
          <p:cNvPr id="3" name="Content Placeholder 2"/>
          <p:cNvSpPr>
            <a:spLocks noGrp="1"/>
          </p:cNvSpPr>
          <p:nvPr>
            <p:ph idx="1"/>
          </p:nvPr>
        </p:nvSpPr>
        <p:spPr/>
        <p:txBody>
          <a:bodyPr>
            <a:normAutofit lnSpcReduction="10000"/>
          </a:bodyPr>
          <a:lstStyle/>
          <a:p>
            <a:r>
              <a:rPr lang="en-US"/>
              <a:t>We leave out name and number built when doing comparison</a:t>
            </a:r>
          </a:p>
          <a:p>
            <a:r>
              <a:rPr lang="en-US"/>
              <a:t>We use RMSE as the distance measure</a:t>
            </a:r>
          </a:p>
          <a:p>
            <a:r>
              <a:rPr lang="en-US"/>
              <a:t>We set k = 5</a:t>
            </a:r>
          </a:p>
          <a:p>
            <a:r>
              <a:rPr lang="en-US"/>
              <a:t>What happens?</a:t>
            </a:r>
          </a:p>
          <a:p>
            <a:pPr lvl="1"/>
            <a:r>
              <a:rPr lang="en-US"/>
              <a:t>first iteration: all 149 assigned to a cluster</a:t>
            </a:r>
          </a:p>
          <a:p>
            <a:pPr lvl="1"/>
            <a:r>
              <a:rPr lang="en-US"/>
              <a:t>second: 11 models change cluster</a:t>
            </a:r>
          </a:p>
          <a:p>
            <a:pPr lvl="1"/>
            <a:r>
              <a:rPr lang="en-US"/>
              <a:t>third: 7 change</a:t>
            </a:r>
          </a:p>
          <a:p>
            <a:pPr lvl="1"/>
            <a:r>
              <a:rPr lang="en-US"/>
              <a:t>fourth: 5 change</a:t>
            </a:r>
          </a:p>
          <a:p>
            <a:pPr lvl="1"/>
            <a:r>
              <a:rPr lang="en-US"/>
              <a:t>fifth: 5 change</a:t>
            </a:r>
          </a:p>
          <a:p>
            <a:pPr lvl="1"/>
            <a:r>
              <a:rPr lang="en-US"/>
              <a:t>sixth: 2</a:t>
            </a:r>
          </a:p>
          <a:p>
            <a:pPr lvl="1"/>
            <a:r>
              <a:rPr lang="en-US"/>
              <a:t>seventh: 1</a:t>
            </a:r>
          </a:p>
          <a:p>
            <a:pPr lvl="1"/>
            <a:r>
              <a:rPr lang="en-US"/>
              <a:t>eighth: 0</a:t>
            </a:r>
          </a:p>
        </p:txBody>
      </p:sp>
      <p:sp>
        <p:nvSpPr>
          <p:cNvPr id="4" name="Slide Number Placeholder 3"/>
          <p:cNvSpPr>
            <a:spLocks noGrp="1"/>
          </p:cNvSpPr>
          <p:nvPr>
            <p:ph type="sldNum" sz="quarter" idx="11"/>
          </p:nvPr>
        </p:nvSpPr>
        <p:spPr/>
        <p:txBody>
          <a:bodyPr/>
          <a:lstStyle/>
          <a:p>
            <a:fld id="{6C43C368-B4F5-3E41-AC60-B61C23CF3503}" type="slidenum">
              <a:rPr lang="en-US" smtClean="0"/>
              <a:pPr/>
              <a:t>100</a:t>
            </a:fld>
            <a:endParaRPr lang="en-US" dirty="0"/>
          </a:p>
        </p:txBody>
      </p:sp>
    </p:spTree>
    <p:extLst>
      <p:ext uri="{BB962C8B-B14F-4D97-AF65-F5344CB8AC3E}">
        <p14:creationId xmlns:p14="http://schemas.microsoft.com/office/powerpoint/2010/main" val="54079622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5</a:t>
            </a:r>
          </a:p>
        </p:txBody>
      </p:sp>
      <p:sp>
        <p:nvSpPr>
          <p:cNvPr id="3" name="Slide Number Placeholder 2"/>
          <p:cNvSpPr>
            <a:spLocks noGrp="1"/>
          </p:cNvSpPr>
          <p:nvPr>
            <p:ph type="sldNum" sz="quarter" idx="12"/>
          </p:nvPr>
        </p:nvSpPr>
        <p:spPr>
          <a:xfrm>
            <a:off x="115264" y="6561368"/>
            <a:ext cx="720000" cy="180000"/>
          </a:xfrm>
        </p:spPr>
        <p:txBody>
          <a:bodyPr/>
          <a:lstStyle/>
          <a:p>
            <a:fld id="{6C43C368-B4F5-3E41-AC60-B61C23CF3503}" type="slidenum">
              <a:rPr lang="en-US" smtClean="0"/>
              <a:pPr/>
              <a:t>101</a:t>
            </a:fld>
            <a:endParaRPr lang="en-US"/>
          </a:p>
        </p:txBody>
      </p:sp>
      <p:sp>
        <p:nvSpPr>
          <p:cNvPr id="4" name="Rectangle 3"/>
          <p:cNvSpPr/>
          <p:nvPr/>
        </p:nvSpPr>
        <p:spPr>
          <a:xfrm>
            <a:off x="6966520" y="81206"/>
            <a:ext cx="2646040" cy="2123658"/>
          </a:xfrm>
          <a:prstGeom prst="rect">
            <a:avLst/>
          </a:prstGeom>
        </p:spPr>
        <p:txBody>
          <a:bodyPr wrap="square">
            <a:spAutoFit/>
          </a:bodyPr>
          <a:lstStyle/>
          <a:p>
            <a:r>
              <a:rPr lang="en-US" sz="1600"/>
              <a:t>cluster5, 4 models</a:t>
            </a:r>
          </a:p>
          <a:p>
            <a:r>
              <a:rPr lang="en-US" sz="1600"/>
              <a:t>   ceiling :  13400.0</a:t>
            </a:r>
          </a:p>
          <a:p>
            <a:r>
              <a:rPr lang="en-US" sz="1600"/>
              <a:t>   maxspeed :  1149.7</a:t>
            </a:r>
          </a:p>
          <a:p>
            <a:r>
              <a:rPr lang="en-US" sz="1600"/>
              <a:t>   crew :  7.5</a:t>
            </a:r>
          </a:p>
          <a:p>
            <a:r>
              <a:rPr lang="en-US" sz="1600"/>
              <a:t>   length :  47.275</a:t>
            </a:r>
          </a:p>
          <a:p>
            <a:r>
              <a:rPr lang="en-US" sz="1600"/>
              <a:t>   height :  11.65</a:t>
            </a:r>
          </a:p>
          <a:p>
            <a:r>
              <a:rPr lang="en-US" sz="1600"/>
              <a:t>   emptyweight :  69357.5</a:t>
            </a:r>
          </a:p>
          <a:p>
            <a:r>
              <a:rPr lang="en-US" sz="1600"/>
              <a:t>   wingspan :  47.18</a:t>
            </a:r>
          </a:p>
        </p:txBody>
      </p:sp>
      <p:pic>
        <p:nvPicPr>
          <p:cNvPr id="5" name="Picture 4"/>
          <p:cNvPicPr>
            <a:picLocks noChangeAspect="1"/>
          </p:cNvPicPr>
          <p:nvPr/>
        </p:nvPicPr>
        <p:blipFill>
          <a:blip r:embed="rId2"/>
          <a:stretch>
            <a:fillRect/>
          </a:stretch>
        </p:blipFill>
        <p:spPr>
          <a:xfrm>
            <a:off x="611560" y="1165498"/>
            <a:ext cx="3053682" cy="1903462"/>
          </a:xfrm>
          <a:prstGeom prst="rect">
            <a:avLst/>
          </a:prstGeom>
        </p:spPr>
      </p:pic>
      <p:sp>
        <p:nvSpPr>
          <p:cNvPr id="6" name="Rectangle 5"/>
          <p:cNvSpPr/>
          <p:nvPr/>
        </p:nvSpPr>
        <p:spPr>
          <a:xfrm>
            <a:off x="611560" y="3068960"/>
            <a:ext cx="3053682" cy="738664"/>
          </a:xfrm>
          <a:prstGeom prst="rect">
            <a:avLst/>
          </a:prstGeom>
        </p:spPr>
        <p:txBody>
          <a:bodyPr wrap="square">
            <a:spAutoFit/>
          </a:bodyPr>
          <a:lstStyle/>
          <a:p>
            <a:r>
              <a:rPr lang="en-US" sz="1400"/>
              <a:t>The Myasishchev M-50 was a Soviet prototype four-engine supersonic bomber which never attained service</a:t>
            </a:r>
          </a:p>
        </p:txBody>
      </p:sp>
      <p:pic>
        <p:nvPicPr>
          <p:cNvPr id="7" name="Picture 6"/>
          <p:cNvPicPr>
            <a:picLocks noChangeAspect="1"/>
          </p:cNvPicPr>
          <p:nvPr/>
        </p:nvPicPr>
        <p:blipFill>
          <a:blip r:embed="rId3"/>
          <a:stretch>
            <a:fillRect/>
          </a:stretch>
        </p:blipFill>
        <p:spPr>
          <a:xfrm>
            <a:off x="611560" y="3803171"/>
            <a:ext cx="3053682" cy="2168114"/>
          </a:xfrm>
          <a:prstGeom prst="rect">
            <a:avLst/>
          </a:prstGeom>
        </p:spPr>
      </p:pic>
      <p:sp>
        <p:nvSpPr>
          <p:cNvPr id="8" name="Rectangle 7"/>
          <p:cNvSpPr/>
          <p:nvPr/>
        </p:nvSpPr>
        <p:spPr>
          <a:xfrm>
            <a:off x="611560" y="6002124"/>
            <a:ext cx="3053682" cy="523220"/>
          </a:xfrm>
          <a:prstGeom prst="rect">
            <a:avLst/>
          </a:prstGeom>
        </p:spPr>
        <p:txBody>
          <a:bodyPr wrap="square">
            <a:spAutoFit/>
          </a:bodyPr>
          <a:lstStyle/>
          <a:p>
            <a:r>
              <a:rPr lang="en-US" sz="1400"/>
              <a:t>The Tupolev Tu-16 was a twin-engine jet bomber used by the Soviet Union.</a:t>
            </a:r>
          </a:p>
        </p:txBody>
      </p:sp>
      <p:pic>
        <p:nvPicPr>
          <p:cNvPr id="9" name="Picture 8"/>
          <p:cNvPicPr>
            <a:picLocks noChangeAspect="1"/>
          </p:cNvPicPr>
          <p:nvPr/>
        </p:nvPicPr>
        <p:blipFill>
          <a:blip r:embed="rId4"/>
          <a:stretch>
            <a:fillRect/>
          </a:stretch>
        </p:blipFill>
        <p:spPr>
          <a:xfrm>
            <a:off x="4184613" y="1659260"/>
            <a:ext cx="2794000" cy="1409700"/>
          </a:xfrm>
          <a:prstGeom prst="rect">
            <a:avLst/>
          </a:prstGeom>
        </p:spPr>
      </p:pic>
      <p:sp>
        <p:nvSpPr>
          <p:cNvPr id="10" name="Rectangle 9"/>
          <p:cNvSpPr/>
          <p:nvPr/>
        </p:nvSpPr>
        <p:spPr>
          <a:xfrm>
            <a:off x="4184613" y="3068960"/>
            <a:ext cx="2794000" cy="523220"/>
          </a:xfrm>
          <a:prstGeom prst="rect">
            <a:avLst/>
          </a:prstGeom>
        </p:spPr>
        <p:txBody>
          <a:bodyPr wrap="square">
            <a:spAutoFit/>
          </a:bodyPr>
          <a:lstStyle/>
          <a:p>
            <a:r>
              <a:rPr lang="en-US" sz="1400"/>
              <a:t>The Myasishchev M-4 Molot is a four-engined strategic bomber</a:t>
            </a:r>
          </a:p>
        </p:txBody>
      </p:sp>
      <p:pic>
        <p:nvPicPr>
          <p:cNvPr id="12" name="Picture 11"/>
          <p:cNvPicPr>
            <a:picLocks noChangeAspect="1"/>
          </p:cNvPicPr>
          <p:nvPr/>
        </p:nvPicPr>
        <p:blipFill>
          <a:blip r:embed="rId5"/>
          <a:stretch>
            <a:fillRect/>
          </a:stretch>
        </p:blipFill>
        <p:spPr>
          <a:xfrm>
            <a:off x="4184613" y="3803171"/>
            <a:ext cx="2814948" cy="1642053"/>
          </a:xfrm>
          <a:prstGeom prst="rect">
            <a:avLst/>
          </a:prstGeom>
        </p:spPr>
      </p:pic>
      <p:sp>
        <p:nvSpPr>
          <p:cNvPr id="13" name="Rectangle 12"/>
          <p:cNvSpPr/>
          <p:nvPr/>
        </p:nvSpPr>
        <p:spPr>
          <a:xfrm>
            <a:off x="4184612" y="5517232"/>
            <a:ext cx="3123691" cy="954107"/>
          </a:xfrm>
          <a:prstGeom prst="rect">
            <a:avLst/>
          </a:prstGeom>
        </p:spPr>
        <p:txBody>
          <a:bodyPr wrap="square">
            <a:spAutoFit/>
          </a:bodyPr>
          <a:lstStyle/>
          <a:p>
            <a:r>
              <a:rPr lang="en-US" sz="1400"/>
              <a:t>The Convair B-36 "Peacemaker” was a strategic bomber built by Convair and operated solely by the United States Air Force (USAF) from 1949 to 1959</a:t>
            </a:r>
          </a:p>
        </p:txBody>
      </p:sp>
      <p:sp>
        <p:nvSpPr>
          <p:cNvPr id="14" name="TextBox 13"/>
          <p:cNvSpPr txBox="1"/>
          <p:nvPr/>
        </p:nvSpPr>
        <p:spPr>
          <a:xfrm>
            <a:off x="4184612" y="242168"/>
            <a:ext cx="1946228" cy="923330"/>
          </a:xfrm>
          <a:prstGeom prst="rect">
            <a:avLst/>
          </a:prstGeom>
          <a:noFill/>
        </p:spPr>
        <p:txBody>
          <a:bodyPr wrap="none" rtlCol="0">
            <a:spAutoFit/>
          </a:bodyPr>
          <a:lstStyle/>
          <a:p>
            <a:r>
              <a:rPr lang="en-US">
                <a:solidFill>
                  <a:srgbClr val="FF0000"/>
                </a:solidFill>
              </a:rPr>
              <a:t>3 jet bombers, one</a:t>
            </a:r>
          </a:p>
          <a:p>
            <a:r>
              <a:rPr lang="en-US">
                <a:solidFill>
                  <a:srgbClr val="FF0000"/>
                </a:solidFill>
              </a:rPr>
              <a:t>propeller bomber.</a:t>
            </a:r>
          </a:p>
          <a:p>
            <a:r>
              <a:rPr lang="en-US">
                <a:solidFill>
                  <a:srgbClr val="FF0000"/>
                </a:solidFill>
              </a:rPr>
              <a:t>Not too bad.</a:t>
            </a:r>
          </a:p>
        </p:txBody>
      </p:sp>
    </p:spTree>
    <p:extLst>
      <p:ext uri="{BB962C8B-B14F-4D97-AF65-F5344CB8AC3E}">
        <p14:creationId xmlns:p14="http://schemas.microsoft.com/office/powerpoint/2010/main" val="2346238590"/>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4</a:t>
            </a:r>
          </a:p>
        </p:txBody>
      </p:sp>
      <p:sp>
        <p:nvSpPr>
          <p:cNvPr id="3" name="Slide Number Placeholder 2"/>
          <p:cNvSpPr>
            <a:spLocks noGrp="1"/>
          </p:cNvSpPr>
          <p:nvPr>
            <p:ph type="sldNum" sz="quarter" idx="12"/>
          </p:nvPr>
        </p:nvSpPr>
        <p:spPr/>
        <p:txBody>
          <a:bodyPr/>
          <a:lstStyle/>
          <a:p>
            <a:fld id="{6C43C368-B4F5-3E41-AC60-B61C23CF3503}" type="slidenum">
              <a:rPr lang="en-US" smtClean="0"/>
              <a:pPr/>
              <a:t>102</a:t>
            </a:fld>
            <a:endParaRPr lang="en-US"/>
          </a:p>
        </p:txBody>
      </p:sp>
      <p:sp>
        <p:nvSpPr>
          <p:cNvPr id="4" name="Rectangle 3"/>
          <p:cNvSpPr/>
          <p:nvPr/>
        </p:nvSpPr>
        <p:spPr>
          <a:xfrm>
            <a:off x="6588224" y="9198"/>
            <a:ext cx="2502024" cy="2123658"/>
          </a:xfrm>
          <a:prstGeom prst="rect">
            <a:avLst/>
          </a:prstGeom>
        </p:spPr>
        <p:txBody>
          <a:bodyPr wrap="square">
            <a:spAutoFit/>
          </a:bodyPr>
          <a:lstStyle/>
          <a:p>
            <a:r>
              <a:rPr lang="en-US" sz="1600"/>
              <a:t>cluster4, 56 models</a:t>
            </a:r>
          </a:p>
          <a:p>
            <a:r>
              <a:rPr lang="en-US" sz="1600"/>
              <a:t>   ceiling :  5898.2</a:t>
            </a:r>
          </a:p>
          <a:p>
            <a:r>
              <a:rPr lang="en-US" sz="1600"/>
              <a:t>   maxspeed :  259.8</a:t>
            </a:r>
          </a:p>
          <a:p>
            <a:r>
              <a:rPr lang="en-US" sz="1600"/>
              <a:t>   crew :  2.2</a:t>
            </a:r>
          </a:p>
          <a:p>
            <a:r>
              <a:rPr lang="en-US" sz="1600"/>
              <a:t>   length :  10.0</a:t>
            </a:r>
          </a:p>
          <a:p>
            <a:r>
              <a:rPr lang="en-US" sz="1600"/>
              <a:t>   height :  3.3</a:t>
            </a:r>
          </a:p>
          <a:p>
            <a:r>
              <a:rPr lang="en-US" sz="1600"/>
              <a:t>   emptyweight :  2202.5</a:t>
            </a:r>
          </a:p>
          <a:p>
            <a:r>
              <a:rPr lang="en-US" sz="1600"/>
              <a:t>   wingspan :  13.8</a:t>
            </a:r>
          </a:p>
        </p:txBody>
      </p:sp>
      <p:pic>
        <p:nvPicPr>
          <p:cNvPr id="5" name="Picture 4"/>
          <p:cNvPicPr>
            <a:picLocks noChangeAspect="1"/>
          </p:cNvPicPr>
          <p:nvPr/>
        </p:nvPicPr>
        <p:blipFill>
          <a:blip r:embed="rId2"/>
          <a:stretch>
            <a:fillRect/>
          </a:stretch>
        </p:blipFill>
        <p:spPr>
          <a:xfrm>
            <a:off x="467544" y="1052736"/>
            <a:ext cx="2614303" cy="1368152"/>
          </a:xfrm>
          <a:prstGeom prst="rect">
            <a:avLst/>
          </a:prstGeom>
        </p:spPr>
      </p:pic>
      <p:sp>
        <p:nvSpPr>
          <p:cNvPr id="6" name="Rectangle 5"/>
          <p:cNvSpPr/>
          <p:nvPr/>
        </p:nvSpPr>
        <p:spPr>
          <a:xfrm>
            <a:off x="476830" y="2428145"/>
            <a:ext cx="2862064" cy="461665"/>
          </a:xfrm>
          <a:prstGeom prst="rect">
            <a:avLst/>
          </a:prstGeom>
        </p:spPr>
        <p:txBody>
          <a:bodyPr wrap="square">
            <a:spAutoFit/>
          </a:bodyPr>
          <a:lstStyle/>
          <a:p>
            <a:r>
              <a:rPr lang="en-US" sz="1200"/>
              <a:t>The Avia B.135 was a Czechoslovak cantilever monoplane fighter aircraft</a:t>
            </a:r>
          </a:p>
        </p:txBody>
      </p:sp>
      <p:pic>
        <p:nvPicPr>
          <p:cNvPr id="7" name="Picture 6"/>
          <p:cNvPicPr>
            <a:picLocks noChangeAspect="1"/>
          </p:cNvPicPr>
          <p:nvPr/>
        </p:nvPicPr>
        <p:blipFill>
          <a:blip r:embed="rId3"/>
          <a:stretch>
            <a:fillRect/>
          </a:stretch>
        </p:blipFill>
        <p:spPr>
          <a:xfrm>
            <a:off x="476830" y="2996952"/>
            <a:ext cx="2605017" cy="1971130"/>
          </a:xfrm>
          <a:prstGeom prst="rect">
            <a:avLst/>
          </a:prstGeom>
        </p:spPr>
      </p:pic>
      <p:sp>
        <p:nvSpPr>
          <p:cNvPr id="8" name="Rectangle 7"/>
          <p:cNvSpPr/>
          <p:nvPr/>
        </p:nvSpPr>
        <p:spPr>
          <a:xfrm>
            <a:off x="476830" y="4968082"/>
            <a:ext cx="2605017" cy="646331"/>
          </a:xfrm>
          <a:prstGeom prst="rect">
            <a:avLst/>
          </a:prstGeom>
        </p:spPr>
        <p:txBody>
          <a:bodyPr wrap="square">
            <a:spAutoFit/>
          </a:bodyPr>
          <a:lstStyle/>
          <a:p>
            <a:r>
              <a:rPr lang="en-US" sz="1200"/>
              <a:t>The North American B-25 Mitchell was an American twin-engined medium bomber</a:t>
            </a:r>
          </a:p>
        </p:txBody>
      </p:sp>
      <p:pic>
        <p:nvPicPr>
          <p:cNvPr id="9" name="Picture 8"/>
          <p:cNvPicPr>
            <a:picLocks noChangeAspect="1"/>
          </p:cNvPicPr>
          <p:nvPr/>
        </p:nvPicPr>
        <p:blipFill>
          <a:blip r:embed="rId4"/>
          <a:stretch>
            <a:fillRect/>
          </a:stretch>
        </p:blipFill>
        <p:spPr>
          <a:xfrm>
            <a:off x="3338894" y="1172284"/>
            <a:ext cx="2601258" cy="1248604"/>
          </a:xfrm>
          <a:prstGeom prst="rect">
            <a:avLst/>
          </a:prstGeom>
        </p:spPr>
      </p:pic>
      <p:sp>
        <p:nvSpPr>
          <p:cNvPr id="10" name="Rectangle 9"/>
          <p:cNvSpPr/>
          <p:nvPr/>
        </p:nvSpPr>
        <p:spPr>
          <a:xfrm>
            <a:off x="3338894" y="2428145"/>
            <a:ext cx="2601258" cy="461665"/>
          </a:xfrm>
          <a:prstGeom prst="rect">
            <a:avLst/>
          </a:prstGeom>
        </p:spPr>
        <p:txBody>
          <a:bodyPr wrap="square">
            <a:spAutoFit/>
          </a:bodyPr>
          <a:lstStyle/>
          <a:p>
            <a:r>
              <a:rPr lang="en-US" sz="1200"/>
              <a:t>The Yakovlev UT-1 was a single-seater trainer aircraft</a:t>
            </a:r>
          </a:p>
        </p:txBody>
      </p:sp>
      <p:pic>
        <p:nvPicPr>
          <p:cNvPr id="11" name="Picture 10"/>
          <p:cNvPicPr>
            <a:picLocks noChangeAspect="1"/>
          </p:cNvPicPr>
          <p:nvPr/>
        </p:nvPicPr>
        <p:blipFill>
          <a:blip r:embed="rId5"/>
          <a:stretch>
            <a:fillRect/>
          </a:stretch>
        </p:blipFill>
        <p:spPr>
          <a:xfrm>
            <a:off x="3203848" y="2996952"/>
            <a:ext cx="2794000" cy="1752600"/>
          </a:xfrm>
          <a:prstGeom prst="rect">
            <a:avLst/>
          </a:prstGeom>
        </p:spPr>
      </p:pic>
      <p:sp>
        <p:nvSpPr>
          <p:cNvPr id="12" name="Rectangle 11"/>
          <p:cNvSpPr/>
          <p:nvPr/>
        </p:nvSpPr>
        <p:spPr>
          <a:xfrm>
            <a:off x="3203848" y="4768438"/>
            <a:ext cx="2601258" cy="461665"/>
          </a:xfrm>
          <a:prstGeom prst="rect">
            <a:avLst/>
          </a:prstGeom>
        </p:spPr>
        <p:txBody>
          <a:bodyPr wrap="square">
            <a:spAutoFit/>
          </a:bodyPr>
          <a:lstStyle/>
          <a:p>
            <a:r>
              <a:rPr lang="en-US" sz="1200"/>
              <a:t>The Yakovlev UT-2 was a single-seater trainer aircraft</a:t>
            </a:r>
          </a:p>
        </p:txBody>
      </p:sp>
      <p:pic>
        <p:nvPicPr>
          <p:cNvPr id="13" name="Picture 12"/>
          <p:cNvPicPr>
            <a:picLocks noChangeAspect="1"/>
          </p:cNvPicPr>
          <p:nvPr/>
        </p:nvPicPr>
        <p:blipFill>
          <a:blip r:embed="rId6"/>
          <a:stretch>
            <a:fillRect/>
          </a:stretch>
        </p:blipFill>
        <p:spPr>
          <a:xfrm>
            <a:off x="6444208" y="2276872"/>
            <a:ext cx="2527788" cy="1752600"/>
          </a:xfrm>
          <a:prstGeom prst="rect">
            <a:avLst/>
          </a:prstGeom>
        </p:spPr>
      </p:pic>
      <p:sp>
        <p:nvSpPr>
          <p:cNvPr id="14" name="Rectangle 13"/>
          <p:cNvSpPr/>
          <p:nvPr/>
        </p:nvSpPr>
        <p:spPr>
          <a:xfrm>
            <a:off x="6444208" y="4029472"/>
            <a:ext cx="2646040" cy="646331"/>
          </a:xfrm>
          <a:prstGeom prst="rect">
            <a:avLst/>
          </a:prstGeom>
        </p:spPr>
        <p:txBody>
          <a:bodyPr wrap="square">
            <a:spAutoFit/>
          </a:bodyPr>
          <a:lstStyle/>
          <a:p>
            <a:r>
              <a:rPr lang="en-US" sz="1200"/>
              <a:t>The Siebel Fh 104 Hallore was a small German twin-engined transport, communications and liaison aircraft</a:t>
            </a:r>
          </a:p>
        </p:txBody>
      </p:sp>
      <p:pic>
        <p:nvPicPr>
          <p:cNvPr id="15" name="Picture 14"/>
          <p:cNvPicPr>
            <a:picLocks noChangeAspect="1"/>
          </p:cNvPicPr>
          <p:nvPr/>
        </p:nvPicPr>
        <p:blipFill>
          <a:blip r:embed="rId7"/>
          <a:stretch>
            <a:fillRect/>
          </a:stretch>
        </p:blipFill>
        <p:spPr>
          <a:xfrm>
            <a:off x="6444208" y="4698999"/>
            <a:ext cx="2025401" cy="1350267"/>
          </a:xfrm>
          <a:prstGeom prst="rect">
            <a:avLst/>
          </a:prstGeom>
        </p:spPr>
      </p:pic>
      <p:sp>
        <p:nvSpPr>
          <p:cNvPr id="16" name="Rectangle 15"/>
          <p:cNvSpPr/>
          <p:nvPr/>
        </p:nvSpPr>
        <p:spPr>
          <a:xfrm>
            <a:off x="6422251" y="6023029"/>
            <a:ext cx="2934072" cy="646331"/>
          </a:xfrm>
          <a:prstGeom prst="rect">
            <a:avLst/>
          </a:prstGeom>
        </p:spPr>
        <p:txBody>
          <a:bodyPr wrap="square">
            <a:spAutoFit/>
          </a:bodyPr>
          <a:lstStyle/>
          <a:p>
            <a:r>
              <a:rPr lang="en-US" sz="1200"/>
              <a:t>The Messerschmitt Bf 108 Taifun was a German single-engine sports and touring aircraft</a:t>
            </a:r>
          </a:p>
        </p:txBody>
      </p:sp>
      <p:pic>
        <p:nvPicPr>
          <p:cNvPr id="17" name="Picture 16"/>
          <p:cNvPicPr>
            <a:picLocks noChangeAspect="1"/>
          </p:cNvPicPr>
          <p:nvPr/>
        </p:nvPicPr>
        <p:blipFill>
          <a:blip r:embed="rId8"/>
          <a:stretch>
            <a:fillRect/>
          </a:stretch>
        </p:blipFill>
        <p:spPr>
          <a:xfrm>
            <a:off x="3203848" y="5230103"/>
            <a:ext cx="1800523" cy="1350392"/>
          </a:xfrm>
          <a:prstGeom prst="rect">
            <a:avLst/>
          </a:prstGeom>
        </p:spPr>
      </p:pic>
      <p:sp>
        <p:nvSpPr>
          <p:cNvPr id="18" name="Rectangle 17"/>
          <p:cNvSpPr/>
          <p:nvPr/>
        </p:nvSpPr>
        <p:spPr>
          <a:xfrm>
            <a:off x="917848" y="5949280"/>
            <a:ext cx="2286000" cy="461665"/>
          </a:xfrm>
          <a:prstGeom prst="rect">
            <a:avLst/>
          </a:prstGeom>
        </p:spPr>
        <p:txBody>
          <a:bodyPr wrap="square">
            <a:spAutoFit/>
          </a:bodyPr>
          <a:lstStyle/>
          <a:p>
            <a:r>
              <a:rPr lang="en-US" sz="1200"/>
              <a:t>The Airco DH.2 was a single-seat biplane "pusher" aircraft</a:t>
            </a:r>
          </a:p>
        </p:txBody>
      </p:sp>
      <p:sp>
        <p:nvSpPr>
          <p:cNvPr id="19" name="TextBox 18"/>
          <p:cNvSpPr txBox="1"/>
          <p:nvPr/>
        </p:nvSpPr>
        <p:spPr>
          <a:xfrm>
            <a:off x="3347864" y="116632"/>
            <a:ext cx="2966715" cy="646331"/>
          </a:xfrm>
          <a:prstGeom prst="rect">
            <a:avLst/>
          </a:prstGeom>
          <a:noFill/>
        </p:spPr>
        <p:txBody>
          <a:bodyPr wrap="none" rtlCol="0">
            <a:spAutoFit/>
          </a:bodyPr>
          <a:lstStyle/>
          <a:p>
            <a:r>
              <a:rPr lang="en-US">
                <a:solidFill>
                  <a:srgbClr val="FF0000"/>
                </a:solidFill>
              </a:rPr>
              <a:t>Small, slow propeller aircraft.</a:t>
            </a:r>
          </a:p>
          <a:p>
            <a:r>
              <a:rPr lang="en-US">
                <a:solidFill>
                  <a:srgbClr val="FF0000"/>
                </a:solidFill>
              </a:rPr>
              <a:t>Not too bad.</a:t>
            </a:r>
          </a:p>
        </p:txBody>
      </p:sp>
    </p:spTree>
    <p:extLst>
      <p:ext uri="{BB962C8B-B14F-4D97-AF65-F5344CB8AC3E}">
        <p14:creationId xmlns:p14="http://schemas.microsoft.com/office/powerpoint/2010/main" val="176652581"/>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3</a:t>
            </a:r>
          </a:p>
        </p:txBody>
      </p:sp>
      <p:sp>
        <p:nvSpPr>
          <p:cNvPr id="3" name="Slide Number Placeholder 2"/>
          <p:cNvSpPr>
            <a:spLocks noGrp="1"/>
          </p:cNvSpPr>
          <p:nvPr>
            <p:ph type="sldNum" sz="quarter" idx="12"/>
          </p:nvPr>
        </p:nvSpPr>
        <p:spPr/>
        <p:txBody>
          <a:bodyPr/>
          <a:lstStyle/>
          <a:p>
            <a:fld id="{6C43C368-B4F5-3E41-AC60-B61C23CF3503}" type="slidenum">
              <a:rPr lang="en-US" smtClean="0"/>
              <a:pPr/>
              <a:t>103</a:t>
            </a:fld>
            <a:endParaRPr lang="en-US"/>
          </a:p>
        </p:txBody>
      </p:sp>
      <p:sp>
        <p:nvSpPr>
          <p:cNvPr id="4" name="Rectangle 3"/>
          <p:cNvSpPr/>
          <p:nvPr/>
        </p:nvSpPr>
        <p:spPr>
          <a:xfrm>
            <a:off x="6829624" y="28901"/>
            <a:ext cx="2286000" cy="2062103"/>
          </a:xfrm>
          <a:prstGeom prst="rect">
            <a:avLst/>
          </a:prstGeom>
        </p:spPr>
        <p:txBody>
          <a:bodyPr wrap="square">
            <a:spAutoFit/>
          </a:bodyPr>
          <a:lstStyle/>
          <a:p>
            <a:r>
              <a:rPr lang="en-US" sz="1600"/>
              <a:t>cluster3, 12 models</a:t>
            </a:r>
          </a:p>
          <a:p>
            <a:r>
              <a:rPr lang="en-US" sz="1600"/>
              <a:t>   ceiling :  16921.1</a:t>
            </a:r>
          </a:p>
          <a:p>
            <a:r>
              <a:rPr lang="en-US" sz="1600"/>
              <a:t>   maxspeed :  2456.9</a:t>
            </a:r>
          </a:p>
          <a:p>
            <a:r>
              <a:rPr lang="en-US" sz="1600"/>
              <a:t>   crew :  2.67</a:t>
            </a:r>
          </a:p>
          <a:p>
            <a:r>
              <a:rPr lang="en-US" sz="1600"/>
              <a:t>   length :  17.2</a:t>
            </a:r>
          </a:p>
          <a:p>
            <a:r>
              <a:rPr lang="en-US" sz="1600"/>
              <a:t>   height :  4.92</a:t>
            </a:r>
          </a:p>
          <a:p>
            <a:r>
              <a:rPr lang="en-US" sz="1600"/>
              <a:t>   emptyweight :  9941</a:t>
            </a:r>
          </a:p>
          <a:p>
            <a:r>
              <a:rPr lang="en-US" sz="1600"/>
              <a:t>   wingspan :  10.1</a:t>
            </a:r>
          </a:p>
        </p:txBody>
      </p:sp>
      <p:pic>
        <p:nvPicPr>
          <p:cNvPr id="5" name="Picture 4"/>
          <p:cNvPicPr>
            <a:picLocks noChangeAspect="1"/>
          </p:cNvPicPr>
          <p:nvPr/>
        </p:nvPicPr>
        <p:blipFill>
          <a:blip r:embed="rId2"/>
          <a:stretch>
            <a:fillRect/>
          </a:stretch>
        </p:blipFill>
        <p:spPr>
          <a:xfrm>
            <a:off x="115264" y="1124744"/>
            <a:ext cx="2368504" cy="1579003"/>
          </a:xfrm>
          <a:prstGeom prst="rect">
            <a:avLst/>
          </a:prstGeom>
        </p:spPr>
      </p:pic>
      <p:sp>
        <p:nvSpPr>
          <p:cNvPr id="6" name="Rectangle 5"/>
          <p:cNvSpPr/>
          <p:nvPr/>
        </p:nvSpPr>
        <p:spPr>
          <a:xfrm>
            <a:off x="115264" y="2712605"/>
            <a:ext cx="2368504" cy="461665"/>
          </a:xfrm>
          <a:prstGeom prst="rect">
            <a:avLst/>
          </a:prstGeom>
        </p:spPr>
        <p:txBody>
          <a:bodyPr wrap="square">
            <a:spAutoFit/>
          </a:bodyPr>
          <a:lstStyle/>
          <a:p>
            <a:r>
              <a:rPr lang="en-US" sz="1200"/>
              <a:t>The Mikoyan MiG-29 is a fourth-generation jet fighter aircraft</a:t>
            </a:r>
          </a:p>
        </p:txBody>
      </p:sp>
      <p:pic>
        <p:nvPicPr>
          <p:cNvPr id="7" name="Picture 6"/>
          <p:cNvPicPr>
            <a:picLocks noChangeAspect="1"/>
          </p:cNvPicPr>
          <p:nvPr/>
        </p:nvPicPr>
        <p:blipFill>
          <a:blip r:embed="rId3"/>
          <a:stretch>
            <a:fillRect/>
          </a:stretch>
        </p:blipFill>
        <p:spPr>
          <a:xfrm>
            <a:off x="115264" y="3608059"/>
            <a:ext cx="2355864" cy="1766898"/>
          </a:xfrm>
          <a:prstGeom prst="rect">
            <a:avLst/>
          </a:prstGeom>
        </p:spPr>
      </p:pic>
      <p:sp>
        <p:nvSpPr>
          <p:cNvPr id="8" name="Rectangle 7"/>
          <p:cNvSpPr/>
          <p:nvPr/>
        </p:nvSpPr>
        <p:spPr>
          <a:xfrm>
            <a:off x="115264" y="5374957"/>
            <a:ext cx="2368504" cy="646331"/>
          </a:xfrm>
          <a:prstGeom prst="rect">
            <a:avLst/>
          </a:prstGeom>
        </p:spPr>
        <p:txBody>
          <a:bodyPr wrap="square">
            <a:spAutoFit/>
          </a:bodyPr>
          <a:lstStyle/>
          <a:p>
            <a:r>
              <a:rPr lang="en-US" sz="1200"/>
              <a:t>The Vought F-8 Crusader was a single-engine, supersonic [fighter] aircraft</a:t>
            </a:r>
          </a:p>
        </p:txBody>
      </p:sp>
      <p:pic>
        <p:nvPicPr>
          <p:cNvPr id="9" name="Picture 8"/>
          <p:cNvPicPr>
            <a:picLocks noChangeAspect="1"/>
          </p:cNvPicPr>
          <p:nvPr/>
        </p:nvPicPr>
        <p:blipFill>
          <a:blip r:embed="rId4"/>
          <a:stretch>
            <a:fillRect/>
          </a:stretch>
        </p:blipFill>
        <p:spPr>
          <a:xfrm>
            <a:off x="2667000" y="1124745"/>
            <a:ext cx="2533158" cy="1579002"/>
          </a:xfrm>
          <a:prstGeom prst="rect">
            <a:avLst/>
          </a:prstGeom>
        </p:spPr>
      </p:pic>
      <p:sp>
        <p:nvSpPr>
          <p:cNvPr id="10" name="Rectangle 9"/>
          <p:cNvSpPr/>
          <p:nvPr/>
        </p:nvSpPr>
        <p:spPr>
          <a:xfrm>
            <a:off x="2677337" y="2700418"/>
            <a:ext cx="2522821" cy="830997"/>
          </a:xfrm>
          <a:prstGeom prst="rect">
            <a:avLst/>
          </a:prstGeom>
        </p:spPr>
        <p:txBody>
          <a:bodyPr wrap="square">
            <a:spAutoFit/>
          </a:bodyPr>
          <a:lstStyle/>
          <a:p>
            <a:r>
              <a:rPr lang="en-US" sz="1200"/>
              <a:t>The English Electric Lightning is a supersonic jet fighter aircraft of the Cold War era, noted for its great speed.</a:t>
            </a:r>
          </a:p>
        </p:txBody>
      </p:sp>
      <p:pic>
        <p:nvPicPr>
          <p:cNvPr id="11" name="Picture 10"/>
          <p:cNvPicPr>
            <a:picLocks noChangeAspect="1"/>
          </p:cNvPicPr>
          <p:nvPr/>
        </p:nvPicPr>
        <p:blipFill>
          <a:blip r:embed="rId5"/>
          <a:stretch>
            <a:fillRect/>
          </a:stretch>
        </p:blipFill>
        <p:spPr>
          <a:xfrm>
            <a:off x="2555776" y="3608059"/>
            <a:ext cx="2644382" cy="1736478"/>
          </a:xfrm>
          <a:prstGeom prst="rect">
            <a:avLst/>
          </a:prstGeom>
        </p:spPr>
      </p:pic>
      <p:sp>
        <p:nvSpPr>
          <p:cNvPr id="12" name="Rectangle 11"/>
          <p:cNvSpPr/>
          <p:nvPr/>
        </p:nvSpPr>
        <p:spPr>
          <a:xfrm>
            <a:off x="2534289" y="5374957"/>
            <a:ext cx="2665869" cy="461665"/>
          </a:xfrm>
          <a:prstGeom prst="rect">
            <a:avLst/>
          </a:prstGeom>
        </p:spPr>
        <p:txBody>
          <a:bodyPr wrap="square">
            <a:spAutoFit/>
          </a:bodyPr>
          <a:lstStyle/>
          <a:p>
            <a:r>
              <a:rPr lang="en-US" sz="1200"/>
              <a:t>The Dassault Mirage 5 is a supersonic attack aircraft</a:t>
            </a:r>
          </a:p>
        </p:txBody>
      </p:sp>
      <p:pic>
        <p:nvPicPr>
          <p:cNvPr id="13" name="Picture 12"/>
          <p:cNvPicPr>
            <a:picLocks noChangeAspect="1"/>
          </p:cNvPicPr>
          <p:nvPr/>
        </p:nvPicPr>
        <p:blipFill>
          <a:blip r:embed="rId6"/>
          <a:stretch>
            <a:fillRect/>
          </a:stretch>
        </p:blipFill>
        <p:spPr>
          <a:xfrm>
            <a:off x="6012160" y="2132856"/>
            <a:ext cx="2399503" cy="1575674"/>
          </a:xfrm>
          <a:prstGeom prst="rect">
            <a:avLst/>
          </a:prstGeom>
        </p:spPr>
      </p:pic>
      <p:sp>
        <p:nvSpPr>
          <p:cNvPr id="14" name="Rectangle 13"/>
          <p:cNvSpPr/>
          <p:nvPr/>
        </p:nvSpPr>
        <p:spPr>
          <a:xfrm>
            <a:off x="6004514" y="3708530"/>
            <a:ext cx="2407149" cy="646331"/>
          </a:xfrm>
          <a:prstGeom prst="rect">
            <a:avLst/>
          </a:prstGeom>
        </p:spPr>
        <p:txBody>
          <a:bodyPr wrap="square">
            <a:spAutoFit/>
          </a:bodyPr>
          <a:lstStyle/>
          <a:p>
            <a:r>
              <a:rPr lang="en-US" sz="1200"/>
              <a:t>The Northrop T-38 Talon is a two-seat, twin-engine supersonic jet trainer</a:t>
            </a:r>
          </a:p>
        </p:txBody>
      </p:sp>
      <p:pic>
        <p:nvPicPr>
          <p:cNvPr id="15" name="Picture 14"/>
          <p:cNvPicPr>
            <a:picLocks noChangeAspect="1"/>
          </p:cNvPicPr>
          <p:nvPr/>
        </p:nvPicPr>
        <p:blipFill>
          <a:blip r:embed="rId7"/>
          <a:stretch>
            <a:fillRect/>
          </a:stretch>
        </p:blipFill>
        <p:spPr>
          <a:xfrm>
            <a:off x="6012159" y="4350597"/>
            <a:ext cx="2399503" cy="1599669"/>
          </a:xfrm>
          <a:prstGeom prst="rect">
            <a:avLst/>
          </a:prstGeom>
        </p:spPr>
      </p:pic>
      <p:sp>
        <p:nvSpPr>
          <p:cNvPr id="16" name="Rectangle 15"/>
          <p:cNvSpPr/>
          <p:nvPr/>
        </p:nvSpPr>
        <p:spPr>
          <a:xfrm>
            <a:off x="5993904" y="6005322"/>
            <a:ext cx="2610544" cy="461665"/>
          </a:xfrm>
          <a:prstGeom prst="rect">
            <a:avLst/>
          </a:prstGeom>
        </p:spPr>
        <p:txBody>
          <a:bodyPr wrap="square">
            <a:spAutoFit/>
          </a:bodyPr>
          <a:lstStyle/>
          <a:p>
            <a:r>
              <a:rPr lang="en-US" sz="1200"/>
              <a:t>The Mikoyan MiG-35 is a further development of the MiG-29</a:t>
            </a:r>
          </a:p>
        </p:txBody>
      </p:sp>
      <p:sp>
        <p:nvSpPr>
          <p:cNvPr id="17" name="TextBox 16"/>
          <p:cNvSpPr txBox="1"/>
          <p:nvPr/>
        </p:nvSpPr>
        <p:spPr>
          <a:xfrm>
            <a:off x="3347864" y="116632"/>
            <a:ext cx="2646040" cy="646331"/>
          </a:xfrm>
          <a:prstGeom prst="rect">
            <a:avLst/>
          </a:prstGeom>
          <a:noFill/>
        </p:spPr>
        <p:txBody>
          <a:bodyPr wrap="square" rtlCol="0">
            <a:spAutoFit/>
          </a:bodyPr>
          <a:lstStyle/>
          <a:p>
            <a:r>
              <a:rPr lang="en-US">
                <a:solidFill>
                  <a:srgbClr val="FF0000"/>
                </a:solidFill>
              </a:rPr>
              <a:t>Small, very fast jet planes. Pretty good.</a:t>
            </a:r>
          </a:p>
        </p:txBody>
      </p:sp>
    </p:spTree>
    <p:extLst>
      <p:ext uri="{BB962C8B-B14F-4D97-AF65-F5344CB8AC3E}">
        <p14:creationId xmlns:p14="http://schemas.microsoft.com/office/powerpoint/2010/main" val="335295008"/>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2</a:t>
            </a:r>
          </a:p>
        </p:txBody>
      </p:sp>
      <p:sp>
        <p:nvSpPr>
          <p:cNvPr id="3" name="Slide Number Placeholder 2"/>
          <p:cNvSpPr>
            <a:spLocks noGrp="1"/>
          </p:cNvSpPr>
          <p:nvPr>
            <p:ph type="sldNum" sz="quarter" idx="12"/>
          </p:nvPr>
        </p:nvSpPr>
        <p:spPr/>
        <p:txBody>
          <a:bodyPr/>
          <a:lstStyle/>
          <a:p>
            <a:fld id="{6C43C368-B4F5-3E41-AC60-B61C23CF3503}" type="slidenum">
              <a:rPr lang="en-US" smtClean="0"/>
              <a:pPr/>
              <a:t>104</a:t>
            </a:fld>
            <a:endParaRPr lang="en-US"/>
          </a:p>
        </p:txBody>
      </p:sp>
      <p:sp>
        <p:nvSpPr>
          <p:cNvPr id="4" name="Rectangle 3"/>
          <p:cNvSpPr/>
          <p:nvPr/>
        </p:nvSpPr>
        <p:spPr>
          <a:xfrm>
            <a:off x="6786317" y="7375"/>
            <a:ext cx="2358008" cy="2123658"/>
          </a:xfrm>
          <a:prstGeom prst="rect">
            <a:avLst/>
          </a:prstGeom>
        </p:spPr>
        <p:txBody>
          <a:bodyPr wrap="square">
            <a:spAutoFit/>
          </a:bodyPr>
          <a:lstStyle/>
          <a:p>
            <a:r>
              <a:rPr lang="en-US" sz="1600"/>
              <a:t>cluster2, 27 models</a:t>
            </a:r>
          </a:p>
          <a:p>
            <a:r>
              <a:rPr lang="en-US" sz="1600"/>
              <a:t>   ceiling :  6447.5</a:t>
            </a:r>
          </a:p>
          <a:p>
            <a:r>
              <a:rPr lang="en-US" sz="1600"/>
              <a:t>   maxspeed :  435</a:t>
            </a:r>
          </a:p>
          <a:p>
            <a:r>
              <a:rPr lang="en-US" sz="1600"/>
              <a:t>   crew :  5.4</a:t>
            </a:r>
          </a:p>
          <a:p>
            <a:r>
              <a:rPr lang="en-US" sz="1600"/>
              <a:t>   length :  24.4</a:t>
            </a:r>
          </a:p>
          <a:p>
            <a:r>
              <a:rPr lang="en-US" sz="1600"/>
              <a:t>   height :  6.7</a:t>
            </a:r>
          </a:p>
          <a:p>
            <a:r>
              <a:rPr lang="en-US" sz="1600"/>
              <a:t>   emptyweight :  16894</a:t>
            </a:r>
          </a:p>
          <a:p>
            <a:r>
              <a:rPr lang="en-US" sz="1600"/>
              <a:t>   wingspan :  32.8</a:t>
            </a:r>
          </a:p>
        </p:txBody>
      </p:sp>
      <p:pic>
        <p:nvPicPr>
          <p:cNvPr id="5" name="Picture 4"/>
          <p:cNvPicPr>
            <a:picLocks noChangeAspect="1"/>
          </p:cNvPicPr>
          <p:nvPr/>
        </p:nvPicPr>
        <p:blipFill>
          <a:blip r:embed="rId2"/>
          <a:stretch>
            <a:fillRect/>
          </a:stretch>
        </p:blipFill>
        <p:spPr>
          <a:xfrm>
            <a:off x="143269" y="1045699"/>
            <a:ext cx="2412507" cy="1608338"/>
          </a:xfrm>
          <a:prstGeom prst="rect">
            <a:avLst/>
          </a:prstGeom>
        </p:spPr>
      </p:pic>
      <p:sp>
        <p:nvSpPr>
          <p:cNvPr id="6" name="Rectangle 5"/>
          <p:cNvSpPr/>
          <p:nvPr/>
        </p:nvSpPr>
        <p:spPr>
          <a:xfrm>
            <a:off x="143269" y="2690336"/>
            <a:ext cx="2412507" cy="461665"/>
          </a:xfrm>
          <a:prstGeom prst="rect">
            <a:avLst/>
          </a:prstGeom>
        </p:spPr>
        <p:txBody>
          <a:bodyPr wrap="square">
            <a:spAutoFit/>
          </a:bodyPr>
          <a:lstStyle/>
          <a:p>
            <a:r>
              <a:rPr lang="en-US" sz="1200"/>
              <a:t>The Bartini Beriev VVA-14 (vertical take-off amphibious aircraft)</a:t>
            </a:r>
          </a:p>
        </p:txBody>
      </p:sp>
      <p:pic>
        <p:nvPicPr>
          <p:cNvPr id="7" name="Picture 6"/>
          <p:cNvPicPr>
            <a:picLocks noChangeAspect="1"/>
          </p:cNvPicPr>
          <p:nvPr/>
        </p:nvPicPr>
        <p:blipFill>
          <a:blip r:embed="rId3"/>
          <a:stretch>
            <a:fillRect/>
          </a:stretch>
        </p:blipFill>
        <p:spPr>
          <a:xfrm>
            <a:off x="143269" y="3212976"/>
            <a:ext cx="2452164" cy="1512168"/>
          </a:xfrm>
          <a:prstGeom prst="rect">
            <a:avLst/>
          </a:prstGeom>
        </p:spPr>
      </p:pic>
      <p:sp>
        <p:nvSpPr>
          <p:cNvPr id="8" name="Rectangle 7"/>
          <p:cNvSpPr/>
          <p:nvPr/>
        </p:nvSpPr>
        <p:spPr>
          <a:xfrm>
            <a:off x="143269" y="4728807"/>
            <a:ext cx="2412507" cy="646331"/>
          </a:xfrm>
          <a:prstGeom prst="rect">
            <a:avLst/>
          </a:prstGeom>
        </p:spPr>
        <p:txBody>
          <a:bodyPr wrap="square">
            <a:spAutoFit/>
          </a:bodyPr>
          <a:lstStyle/>
          <a:p>
            <a:r>
              <a:rPr lang="en-US" sz="1200"/>
              <a:t>The Aviation Traders ATL-98 Carvair was a large piston-engine transport aircraft.</a:t>
            </a:r>
          </a:p>
        </p:txBody>
      </p:sp>
      <p:pic>
        <p:nvPicPr>
          <p:cNvPr id="9" name="Picture 8"/>
          <p:cNvPicPr>
            <a:picLocks noChangeAspect="1"/>
          </p:cNvPicPr>
          <p:nvPr/>
        </p:nvPicPr>
        <p:blipFill>
          <a:blip r:embed="rId4"/>
          <a:stretch>
            <a:fillRect/>
          </a:stretch>
        </p:blipFill>
        <p:spPr>
          <a:xfrm>
            <a:off x="143269" y="5366560"/>
            <a:ext cx="2052467" cy="1101491"/>
          </a:xfrm>
          <a:prstGeom prst="rect">
            <a:avLst/>
          </a:prstGeom>
        </p:spPr>
      </p:pic>
      <p:sp>
        <p:nvSpPr>
          <p:cNvPr id="10" name="Rectangle 9"/>
          <p:cNvSpPr/>
          <p:nvPr/>
        </p:nvSpPr>
        <p:spPr>
          <a:xfrm>
            <a:off x="179512" y="6423719"/>
            <a:ext cx="3294112" cy="461665"/>
          </a:xfrm>
          <a:prstGeom prst="rect">
            <a:avLst/>
          </a:prstGeom>
        </p:spPr>
        <p:txBody>
          <a:bodyPr wrap="square">
            <a:spAutoFit/>
          </a:bodyPr>
          <a:lstStyle/>
          <a:p>
            <a:r>
              <a:rPr lang="en-US" sz="1200"/>
              <a:t>The Junkers Ju 290 was a long-range transport, maritime patrol aircraft and heavy bomber</a:t>
            </a:r>
          </a:p>
        </p:txBody>
      </p:sp>
      <p:pic>
        <p:nvPicPr>
          <p:cNvPr id="11" name="Picture 10"/>
          <p:cNvPicPr>
            <a:picLocks noChangeAspect="1"/>
          </p:cNvPicPr>
          <p:nvPr/>
        </p:nvPicPr>
        <p:blipFill>
          <a:blip r:embed="rId5"/>
          <a:stretch>
            <a:fillRect/>
          </a:stretch>
        </p:blipFill>
        <p:spPr>
          <a:xfrm>
            <a:off x="2811015" y="1045699"/>
            <a:ext cx="2337048" cy="1620353"/>
          </a:xfrm>
          <a:prstGeom prst="rect">
            <a:avLst/>
          </a:prstGeom>
        </p:spPr>
      </p:pic>
      <p:sp>
        <p:nvSpPr>
          <p:cNvPr id="12" name="Rectangle 11"/>
          <p:cNvSpPr/>
          <p:nvPr/>
        </p:nvSpPr>
        <p:spPr>
          <a:xfrm>
            <a:off x="2811016" y="2691336"/>
            <a:ext cx="2337048" cy="461665"/>
          </a:xfrm>
          <a:prstGeom prst="rect">
            <a:avLst/>
          </a:prstGeom>
        </p:spPr>
        <p:txBody>
          <a:bodyPr wrap="square">
            <a:spAutoFit/>
          </a:bodyPr>
          <a:lstStyle/>
          <a:p>
            <a:r>
              <a:rPr lang="en-US" sz="1200"/>
              <a:t>The Fokker 50 is a turboprop-powered airliner</a:t>
            </a:r>
          </a:p>
        </p:txBody>
      </p:sp>
      <p:pic>
        <p:nvPicPr>
          <p:cNvPr id="13" name="Picture 12"/>
          <p:cNvPicPr>
            <a:picLocks noChangeAspect="1"/>
          </p:cNvPicPr>
          <p:nvPr/>
        </p:nvPicPr>
        <p:blipFill>
          <a:blip r:embed="rId6"/>
          <a:stretch>
            <a:fillRect/>
          </a:stretch>
        </p:blipFill>
        <p:spPr>
          <a:xfrm>
            <a:off x="2855071" y="3284984"/>
            <a:ext cx="2292992" cy="1368152"/>
          </a:xfrm>
          <a:prstGeom prst="rect">
            <a:avLst/>
          </a:prstGeom>
        </p:spPr>
      </p:pic>
      <p:sp>
        <p:nvSpPr>
          <p:cNvPr id="14" name="Rectangle 13"/>
          <p:cNvSpPr/>
          <p:nvPr/>
        </p:nvSpPr>
        <p:spPr>
          <a:xfrm>
            <a:off x="2863051" y="4741994"/>
            <a:ext cx="2285012" cy="461665"/>
          </a:xfrm>
          <a:prstGeom prst="rect">
            <a:avLst/>
          </a:prstGeom>
        </p:spPr>
        <p:txBody>
          <a:bodyPr wrap="square">
            <a:spAutoFit/>
          </a:bodyPr>
          <a:lstStyle/>
          <a:p>
            <a:r>
              <a:rPr lang="en-US" sz="1200"/>
              <a:t>The PB2Y Coronado was a large flying boat patrol bomber </a:t>
            </a:r>
          </a:p>
        </p:txBody>
      </p:sp>
      <p:pic>
        <p:nvPicPr>
          <p:cNvPr id="15" name="Picture 14"/>
          <p:cNvPicPr>
            <a:picLocks noChangeAspect="1"/>
          </p:cNvPicPr>
          <p:nvPr/>
        </p:nvPicPr>
        <p:blipFill>
          <a:blip r:embed="rId7"/>
          <a:stretch>
            <a:fillRect/>
          </a:stretch>
        </p:blipFill>
        <p:spPr>
          <a:xfrm>
            <a:off x="5353832" y="2132856"/>
            <a:ext cx="2316971" cy="1807237"/>
          </a:xfrm>
          <a:prstGeom prst="rect">
            <a:avLst/>
          </a:prstGeom>
        </p:spPr>
      </p:pic>
      <p:sp>
        <p:nvSpPr>
          <p:cNvPr id="16" name="Rectangle 15"/>
          <p:cNvSpPr/>
          <p:nvPr/>
        </p:nvSpPr>
        <p:spPr>
          <a:xfrm>
            <a:off x="5348049" y="3959774"/>
            <a:ext cx="2322754" cy="461665"/>
          </a:xfrm>
          <a:prstGeom prst="rect">
            <a:avLst/>
          </a:prstGeom>
        </p:spPr>
        <p:txBody>
          <a:bodyPr wrap="square">
            <a:spAutoFit/>
          </a:bodyPr>
          <a:lstStyle/>
          <a:p>
            <a:r>
              <a:rPr lang="en-US" sz="1200"/>
              <a:t>The Junkers Ju 89 was a heavy bomber</a:t>
            </a:r>
          </a:p>
        </p:txBody>
      </p:sp>
      <p:pic>
        <p:nvPicPr>
          <p:cNvPr id="17" name="Picture 16"/>
          <p:cNvPicPr>
            <a:picLocks noChangeAspect="1"/>
          </p:cNvPicPr>
          <p:nvPr/>
        </p:nvPicPr>
        <p:blipFill>
          <a:blip r:embed="rId8"/>
          <a:stretch>
            <a:fillRect/>
          </a:stretch>
        </p:blipFill>
        <p:spPr>
          <a:xfrm>
            <a:off x="5334768" y="4453222"/>
            <a:ext cx="2405584" cy="1579667"/>
          </a:xfrm>
          <a:prstGeom prst="rect">
            <a:avLst/>
          </a:prstGeom>
        </p:spPr>
      </p:pic>
      <p:sp>
        <p:nvSpPr>
          <p:cNvPr id="18" name="Rectangle 17"/>
          <p:cNvSpPr/>
          <p:nvPr/>
        </p:nvSpPr>
        <p:spPr>
          <a:xfrm>
            <a:off x="5334768" y="6038901"/>
            <a:ext cx="2405584" cy="461665"/>
          </a:xfrm>
          <a:prstGeom prst="rect">
            <a:avLst/>
          </a:prstGeom>
        </p:spPr>
        <p:txBody>
          <a:bodyPr wrap="square">
            <a:spAutoFit/>
          </a:bodyPr>
          <a:lstStyle/>
          <a:p>
            <a:r>
              <a:rPr lang="en-US" sz="1200"/>
              <a:t>The Beriev Be-200 Altair is a multipurpose amphibious aircraft</a:t>
            </a:r>
          </a:p>
        </p:txBody>
      </p:sp>
      <p:sp>
        <p:nvSpPr>
          <p:cNvPr id="19" name="TextBox 18"/>
          <p:cNvSpPr txBox="1"/>
          <p:nvPr/>
        </p:nvSpPr>
        <p:spPr>
          <a:xfrm>
            <a:off x="3347864" y="116632"/>
            <a:ext cx="2952328" cy="646331"/>
          </a:xfrm>
          <a:prstGeom prst="rect">
            <a:avLst/>
          </a:prstGeom>
          <a:noFill/>
        </p:spPr>
        <p:txBody>
          <a:bodyPr wrap="square" rtlCol="0">
            <a:spAutoFit/>
          </a:bodyPr>
          <a:lstStyle/>
          <a:p>
            <a:r>
              <a:rPr lang="en-US">
                <a:solidFill>
                  <a:srgbClr val="FF0000"/>
                </a:solidFill>
              </a:rPr>
              <a:t>Biggish, kind of slow planes.</a:t>
            </a:r>
          </a:p>
          <a:p>
            <a:r>
              <a:rPr lang="en-US">
                <a:solidFill>
                  <a:srgbClr val="FF0000"/>
                </a:solidFill>
              </a:rPr>
              <a:t>Some oddballs in this group.</a:t>
            </a:r>
          </a:p>
        </p:txBody>
      </p:sp>
    </p:spTree>
    <p:extLst>
      <p:ext uri="{BB962C8B-B14F-4D97-AF65-F5344CB8AC3E}">
        <p14:creationId xmlns:p14="http://schemas.microsoft.com/office/powerpoint/2010/main" val="4962819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 1</a:t>
            </a:r>
          </a:p>
        </p:txBody>
      </p:sp>
      <p:sp>
        <p:nvSpPr>
          <p:cNvPr id="3" name="Slide Number Placeholder 2"/>
          <p:cNvSpPr>
            <a:spLocks noGrp="1"/>
          </p:cNvSpPr>
          <p:nvPr>
            <p:ph type="sldNum" sz="quarter" idx="12"/>
          </p:nvPr>
        </p:nvSpPr>
        <p:spPr/>
        <p:txBody>
          <a:bodyPr/>
          <a:lstStyle/>
          <a:p>
            <a:fld id="{6C43C368-B4F5-3E41-AC60-B61C23CF3503}" type="slidenum">
              <a:rPr lang="en-US" smtClean="0"/>
              <a:pPr/>
              <a:t>105</a:t>
            </a:fld>
            <a:endParaRPr lang="en-US"/>
          </a:p>
        </p:txBody>
      </p:sp>
      <p:sp>
        <p:nvSpPr>
          <p:cNvPr id="4" name="Rectangle 3"/>
          <p:cNvSpPr/>
          <p:nvPr/>
        </p:nvSpPr>
        <p:spPr>
          <a:xfrm>
            <a:off x="7080503" y="0"/>
            <a:ext cx="2069976" cy="2123658"/>
          </a:xfrm>
          <a:prstGeom prst="rect">
            <a:avLst/>
          </a:prstGeom>
        </p:spPr>
        <p:txBody>
          <a:bodyPr wrap="square">
            <a:spAutoFit/>
          </a:bodyPr>
          <a:lstStyle/>
          <a:p>
            <a:r>
              <a:rPr lang="en-US" sz="1600"/>
              <a:t>cluster1, 50 models</a:t>
            </a:r>
          </a:p>
          <a:p>
            <a:r>
              <a:rPr lang="en-US" sz="1600"/>
              <a:t>   ceiling :  11612</a:t>
            </a:r>
          </a:p>
          <a:p>
            <a:r>
              <a:rPr lang="en-US" sz="1600"/>
              <a:t>   maxspeed :  726.4</a:t>
            </a:r>
          </a:p>
          <a:p>
            <a:r>
              <a:rPr lang="en-US" sz="1600"/>
              <a:t>   crew :  1.6</a:t>
            </a:r>
          </a:p>
          <a:p>
            <a:r>
              <a:rPr lang="en-US" sz="1600"/>
              <a:t>   length :  11.9</a:t>
            </a:r>
          </a:p>
          <a:p>
            <a:r>
              <a:rPr lang="en-US" sz="1600"/>
              <a:t>   height :  3.8</a:t>
            </a:r>
          </a:p>
          <a:p>
            <a:r>
              <a:rPr lang="en-US" sz="1600"/>
              <a:t>   emptyweight :  5303</a:t>
            </a:r>
          </a:p>
          <a:p>
            <a:r>
              <a:rPr lang="en-US" sz="1600"/>
              <a:t>   wingspan :  13</a:t>
            </a:r>
          </a:p>
        </p:txBody>
      </p:sp>
      <p:pic>
        <p:nvPicPr>
          <p:cNvPr id="5" name="Picture 4"/>
          <p:cNvPicPr>
            <a:picLocks noChangeAspect="1"/>
          </p:cNvPicPr>
          <p:nvPr/>
        </p:nvPicPr>
        <p:blipFill>
          <a:blip r:embed="rId2"/>
          <a:stretch>
            <a:fillRect/>
          </a:stretch>
        </p:blipFill>
        <p:spPr>
          <a:xfrm>
            <a:off x="134052" y="1052736"/>
            <a:ext cx="2484276" cy="1656184"/>
          </a:xfrm>
          <a:prstGeom prst="rect">
            <a:avLst/>
          </a:prstGeom>
        </p:spPr>
      </p:pic>
      <p:sp>
        <p:nvSpPr>
          <p:cNvPr id="6" name="Rectangle 5"/>
          <p:cNvSpPr/>
          <p:nvPr/>
        </p:nvSpPr>
        <p:spPr>
          <a:xfrm>
            <a:off x="115264" y="2714932"/>
            <a:ext cx="2503064" cy="461665"/>
          </a:xfrm>
          <a:prstGeom prst="rect">
            <a:avLst/>
          </a:prstGeom>
        </p:spPr>
        <p:txBody>
          <a:bodyPr wrap="square">
            <a:spAutoFit/>
          </a:bodyPr>
          <a:lstStyle/>
          <a:p>
            <a:r>
              <a:rPr lang="en-US" sz="1200"/>
              <a:t>The Adam A700 AdamJet was a proposed six-seat civil utility aircraft</a:t>
            </a:r>
          </a:p>
        </p:txBody>
      </p:sp>
      <p:pic>
        <p:nvPicPr>
          <p:cNvPr id="7" name="Picture 6"/>
          <p:cNvPicPr>
            <a:picLocks noChangeAspect="1"/>
          </p:cNvPicPr>
          <p:nvPr/>
        </p:nvPicPr>
        <p:blipFill>
          <a:blip r:embed="rId3"/>
          <a:stretch>
            <a:fillRect/>
          </a:stretch>
        </p:blipFill>
        <p:spPr>
          <a:xfrm>
            <a:off x="115264" y="3212976"/>
            <a:ext cx="2503064" cy="1393372"/>
          </a:xfrm>
          <a:prstGeom prst="rect">
            <a:avLst/>
          </a:prstGeom>
        </p:spPr>
      </p:pic>
      <p:sp>
        <p:nvSpPr>
          <p:cNvPr id="8" name="Rectangle 7"/>
          <p:cNvSpPr/>
          <p:nvPr/>
        </p:nvSpPr>
        <p:spPr>
          <a:xfrm>
            <a:off x="134052" y="4653136"/>
            <a:ext cx="2484276" cy="461665"/>
          </a:xfrm>
          <a:prstGeom prst="rect">
            <a:avLst/>
          </a:prstGeom>
        </p:spPr>
        <p:txBody>
          <a:bodyPr wrap="square">
            <a:spAutoFit/>
          </a:bodyPr>
          <a:lstStyle/>
          <a:p>
            <a:r>
              <a:rPr lang="en-US" sz="1200"/>
              <a:t>The Learjet 23 is a ... twin-engine, high-speed business jet</a:t>
            </a:r>
          </a:p>
        </p:txBody>
      </p:sp>
      <p:pic>
        <p:nvPicPr>
          <p:cNvPr id="14" name="Picture 13"/>
          <p:cNvPicPr>
            <a:picLocks noChangeAspect="1"/>
          </p:cNvPicPr>
          <p:nvPr/>
        </p:nvPicPr>
        <p:blipFill>
          <a:blip r:embed="rId4"/>
          <a:stretch>
            <a:fillRect/>
          </a:stretch>
        </p:blipFill>
        <p:spPr>
          <a:xfrm>
            <a:off x="115264" y="5085184"/>
            <a:ext cx="2532695" cy="1224136"/>
          </a:xfrm>
          <a:prstGeom prst="rect">
            <a:avLst/>
          </a:prstGeom>
        </p:spPr>
      </p:pic>
      <p:sp>
        <p:nvSpPr>
          <p:cNvPr id="15" name="Rectangle 14"/>
          <p:cNvSpPr/>
          <p:nvPr/>
        </p:nvSpPr>
        <p:spPr>
          <a:xfrm>
            <a:off x="286452" y="6296031"/>
            <a:ext cx="2484276" cy="461665"/>
          </a:xfrm>
          <a:prstGeom prst="rect">
            <a:avLst/>
          </a:prstGeom>
        </p:spPr>
        <p:txBody>
          <a:bodyPr wrap="square">
            <a:spAutoFit/>
          </a:bodyPr>
          <a:lstStyle/>
          <a:p>
            <a:r>
              <a:rPr lang="en-US" sz="1200"/>
              <a:t>The Learjet 24 is a ... twin-engine, high-speed business jet</a:t>
            </a:r>
          </a:p>
        </p:txBody>
      </p:sp>
      <p:pic>
        <p:nvPicPr>
          <p:cNvPr id="17" name="Picture 16"/>
          <p:cNvPicPr>
            <a:picLocks noChangeAspect="1"/>
          </p:cNvPicPr>
          <p:nvPr/>
        </p:nvPicPr>
        <p:blipFill>
          <a:blip r:embed="rId5"/>
          <a:stretch>
            <a:fillRect/>
          </a:stretch>
        </p:blipFill>
        <p:spPr>
          <a:xfrm>
            <a:off x="2751823" y="1052736"/>
            <a:ext cx="2540257" cy="1668102"/>
          </a:xfrm>
          <a:prstGeom prst="rect">
            <a:avLst/>
          </a:prstGeom>
        </p:spPr>
      </p:pic>
      <p:sp>
        <p:nvSpPr>
          <p:cNvPr id="18" name="Rectangle 17"/>
          <p:cNvSpPr/>
          <p:nvPr/>
        </p:nvSpPr>
        <p:spPr>
          <a:xfrm>
            <a:off x="2627784" y="2710661"/>
            <a:ext cx="2790056" cy="461665"/>
          </a:xfrm>
          <a:prstGeom prst="rect">
            <a:avLst/>
          </a:prstGeom>
        </p:spPr>
        <p:txBody>
          <a:bodyPr wrap="square">
            <a:spAutoFit/>
          </a:bodyPr>
          <a:lstStyle/>
          <a:p>
            <a:r>
              <a:rPr lang="en-US" sz="1200"/>
              <a:t>The Curtiss P-36 Hawk was an American-designed and built fighter aircraft </a:t>
            </a:r>
          </a:p>
        </p:txBody>
      </p:sp>
      <p:pic>
        <p:nvPicPr>
          <p:cNvPr id="19" name="Picture 18"/>
          <p:cNvPicPr>
            <a:picLocks noChangeAspect="1"/>
          </p:cNvPicPr>
          <p:nvPr/>
        </p:nvPicPr>
        <p:blipFill>
          <a:blip r:embed="rId6"/>
          <a:stretch>
            <a:fillRect/>
          </a:stretch>
        </p:blipFill>
        <p:spPr>
          <a:xfrm>
            <a:off x="2746503" y="3182117"/>
            <a:ext cx="2636430" cy="1327003"/>
          </a:xfrm>
          <a:prstGeom prst="rect">
            <a:avLst/>
          </a:prstGeom>
        </p:spPr>
      </p:pic>
      <p:sp>
        <p:nvSpPr>
          <p:cNvPr id="20" name="Rectangle 19"/>
          <p:cNvSpPr/>
          <p:nvPr/>
        </p:nvSpPr>
        <p:spPr>
          <a:xfrm>
            <a:off x="2746503" y="4606348"/>
            <a:ext cx="2671337" cy="461665"/>
          </a:xfrm>
          <a:prstGeom prst="rect">
            <a:avLst/>
          </a:prstGeom>
        </p:spPr>
        <p:txBody>
          <a:bodyPr wrap="square">
            <a:spAutoFit/>
          </a:bodyPr>
          <a:lstStyle/>
          <a:p>
            <a:r>
              <a:rPr lang="en-US" sz="1200"/>
              <a:t>The Kawasaki Ki-61 Hien was a Japanese World War II fighter aircraft </a:t>
            </a:r>
          </a:p>
        </p:txBody>
      </p:sp>
      <p:pic>
        <p:nvPicPr>
          <p:cNvPr id="21" name="Picture 20"/>
          <p:cNvPicPr>
            <a:picLocks noChangeAspect="1"/>
          </p:cNvPicPr>
          <p:nvPr/>
        </p:nvPicPr>
        <p:blipFill>
          <a:blip r:embed="rId7"/>
          <a:stretch>
            <a:fillRect/>
          </a:stretch>
        </p:blipFill>
        <p:spPr>
          <a:xfrm>
            <a:off x="2771800" y="5085184"/>
            <a:ext cx="2108209" cy="1335199"/>
          </a:xfrm>
          <a:prstGeom prst="rect">
            <a:avLst/>
          </a:prstGeom>
        </p:spPr>
      </p:pic>
      <p:sp>
        <p:nvSpPr>
          <p:cNvPr id="22" name="Rectangle 21"/>
          <p:cNvSpPr/>
          <p:nvPr/>
        </p:nvSpPr>
        <p:spPr>
          <a:xfrm>
            <a:off x="2787976" y="6429865"/>
            <a:ext cx="2594957" cy="461665"/>
          </a:xfrm>
          <a:prstGeom prst="rect">
            <a:avLst/>
          </a:prstGeom>
        </p:spPr>
        <p:txBody>
          <a:bodyPr wrap="square">
            <a:spAutoFit/>
          </a:bodyPr>
          <a:lstStyle/>
          <a:p>
            <a:r>
              <a:rPr lang="en-US" sz="1200"/>
              <a:t>The Grumman F3F was the last American biplane fighter aircraft </a:t>
            </a:r>
          </a:p>
        </p:txBody>
      </p:sp>
      <p:pic>
        <p:nvPicPr>
          <p:cNvPr id="23" name="Picture 22"/>
          <p:cNvPicPr>
            <a:picLocks noChangeAspect="1"/>
          </p:cNvPicPr>
          <p:nvPr/>
        </p:nvPicPr>
        <p:blipFill>
          <a:blip r:embed="rId8"/>
          <a:stretch>
            <a:fillRect/>
          </a:stretch>
        </p:blipFill>
        <p:spPr>
          <a:xfrm>
            <a:off x="5580112" y="2204864"/>
            <a:ext cx="2232248" cy="1339348"/>
          </a:xfrm>
          <a:prstGeom prst="rect">
            <a:avLst/>
          </a:prstGeom>
        </p:spPr>
      </p:pic>
      <p:sp>
        <p:nvSpPr>
          <p:cNvPr id="24" name="Rectangle 23"/>
          <p:cNvSpPr/>
          <p:nvPr/>
        </p:nvSpPr>
        <p:spPr>
          <a:xfrm>
            <a:off x="5580112" y="3541658"/>
            <a:ext cx="2304256" cy="646331"/>
          </a:xfrm>
          <a:prstGeom prst="rect">
            <a:avLst/>
          </a:prstGeom>
        </p:spPr>
        <p:txBody>
          <a:bodyPr wrap="square">
            <a:spAutoFit/>
          </a:bodyPr>
          <a:lstStyle/>
          <a:p>
            <a:r>
              <a:rPr lang="en-US" sz="1200"/>
              <a:t>The English Electric Canberra is a first-generation jet-powered light bomber </a:t>
            </a:r>
          </a:p>
        </p:txBody>
      </p:sp>
      <p:pic>
        <p:nvPicPr>
          <p:cNvPr id="26" name="Picture 25"/>
          <p:cNvPicPr>
            <a:picLocks noChangeAspect="1"/>
          </p:cNvPicPr>
          <p:nvPr/>
        </p:nvPicPr>
        <p:blipFill>
          <a:blip r:embed="rId9"/>
          <a:stretch>
            <a:fillRect/>
          </a:stretch>
        </p:blipFill>
        <p:spPr>
          <a:xfrm>
            <a:off x="5597510" y="4170818"/>
            <a:ext cx="2272615" cy="2265040"/>
          </a:xfrm>
          <a:prstGeom prst="rect">
            <a:avLst/>
          </a:prstGeom>
        </p:spPr>
      </p:pic>
      <p:sp>
        <p:nvSpPr>
          <p:cNvPr id="27" name="Rectangle 26"/>
          <p:cNvSpPr/>
          <p:nvPr/>
        </p:nvSpPr>
        <p:spPr>
          <a:xfrm>
            <a:off x="7929500" y="4187989"/>
            <a:ext cx="1220979" cy="1015663"/>
          </a:xfrm>
          <a:prstGeom prst="rect">
            <a:avLst/>
          </a:prstGeom>
        </p:spPr>
        <p:txBody>
          <a:bodyPr wrap="square">
            <a:spAutoFit/>
          </a:bodyPr>
          <a:lstStyle/>
          <a:p>
            <a:r>
              <a:rPr lang="en-US" sz="1200"/>
              <a:t>The Heinkel He 100 was a German pre-World War II fighter aircraft</a:t>
            </a:r>
          </a:p>
        </p:txBody>
      </p:sp>
      <p:sp>
        <p:nvSpPr>
          <p:cNvPr id="28" name="TextBox 27"/>
          <p:cNvSpPr txBox="1"/>
          <p:nvPr/>
        </p:nvSpPr>
        <p:spPr>
          <a:xfrm>
            <a:off x="3347864" y="116632"/>
            <a:ext cx="2952328" cy="923330"/>
          </a:xfrm>
          <a:prstGeom prst="rect">
            <a:avLst/>
          </a:prstGeom>
          <a:noFill/>
        </p:spPr>
        <p:txBody>
          <a:bodyPr wrap="square" rtlCol="0">
            <a:spAutoFit/>
          </a:bodyPr>
          <a:lstStyle/>
          <a:p>
            <a:r>
              <a:rPr lang="en-US">
                <a:solidFill>
                  <a:srgbClr val="FF0000"/>
                </a:solidFill>
              </a:rPr>
              <a:t>Small, fast planes. Mostly good, though the Canberra is a poor fit.</a:t>
            </a:r>
          </a:p>
        </p:txBody>
      </p:sp>
    </p:spTree>
    <p:extLst>
      <p:ext uri="{BB962C8B-B14F-4D97-AF65-F5344CB8AC3E}">
        <p14:creationId xmlns:p14="http://schemas.microsoft.com/office/powerpoint/2010/main" val="292710880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Clusters, summarizing</a:t>
            </a:r>
          </a:p>
        </p:txBody>
      </p:sp>
      <p:sp>
        <p:nvSpPr>
          <p:cNvPr id="5" name="Content Placeholder 4"/>
          <p:cNvSpPr>
            <a:spLocks noGrp="1"/>
          </p:cNvSpPr>
          <p:nvPr>
            <p:ph idx="1"/>
          </p:nvPr>
        </p:nvSpPr>
        <p:spPr>
          <a:xfrm>
            <a:off x="467544" y="1412776"/>
            <a:ext cx="7344816" cy="4707224"/>
          </a:xfrm>
        </p:spPr>
        <p:txBody>
          <a:bodyPr/>
          <a:lstStyle/>
          <a:p>
            <a:r>
              <a:rPr lang="en-US"/>
              <a:t>Cluster 1: small, fast aircraft (750 km/h)</a:t>
            </a:r>
          </a:p>
          <a:p>
            <a:r>
              <a:rPr lang="en-US"/>
              <a:t>Cluster 2: big, slow aircraft (450 km/h)</a:t>
            </a:r>
          </a:p>
          <a:p>
            <a:r>
              <a:rPr lang="en-US"/>
              <a:t>Cluster 3: small, very fast jets (2500 km/h)</a:t>
            </a:r>
          </a:p>
          <a:p>
            <a:r>
              <a:rPr lang="en-US"/>
              <a:t>Cluster 4: small, very slow planes (250 km/h)</a:t>
            </a:r>
          </a:p>
          <a:p>
            <a:r>
              <a:rPr lang="en-US"/>
              <a:t>Cluster 5: big, fast jet planes (1150 km/h)</a:t>
            </a:r>
          </a:p>
          <a:p>
            <a:endParaRPr lang="en-US"/>
          </a:p>
        </p:txBody>
      </p:sp>
      <p:sp>
        <p:nvSpPr>
          <p:cNvPr id="3" name="Slide Number Placeholder 2"/>
          <p:cNvSpPr>
            <a:spLocks noGrp="1"/>
          </p:cNvSpPr>
          <p:nvPr>
            <p:ph type="sldNum" sz="quarter" idx="11"/>
          </p:nvPr>
        </p:nvSpPr>
        <p:spPr/>
        <p:txBody>
          <a:bodyPr/>
          <a:lstStyle/>
          <a:p>
            <a:fld id="{6C43C368-B4F5-3E41-AC60-B61C23CF3503}" type="slidenum">
              <a:rPr lang="en-US" smtClean="0"/>
              <a:pPr/>
              <a:t>106</a:t>
            </a:fld>
            <a:endParaRPr lang="en-US"/>
          </a:p>
        </p:txBody>
      </p:sp>
      <p:sp>
        <p:nvSpPr>
          <p:cNvPr id="6" name="TextBox 5"/>
          <p:cNvSpPr txBox="1"/>
          <p:nvPr/>
        </p:nvSpPr>
        <p:spPr>
          <a:xfrm>
            <a:off x="2195736" y="4293096"/>
            <a:ext cx="4439737" cy="646331"/>
          </a:xfrm>
          <a:prstGeom prst="rect">
            <a:avLst/>
          </a:prstGeom>
          <a:noFill/>
        </p:spPr>
        <p:txBody>
          <a:bodyPr wrap="none" rtlCol="0">
            <a:spAutoFit/>
          </a:bodyPr>
          <a:lstStyle/>
          <a:p>
            <a:r>
              <a:rPr lang="en-US"/>
              <a:t>For a first attempt to sort through the data,</a:t>
            </a:r>
          </a:p>
          <a:p>
            <a:r>
              <a:rPr lang="en-US"/>
              <a:t>this is not bad at all</a:t>
            </a:r>
          </a:p>
        </p:txBody>
      </p:sp>
      <p:sp>
        <p:nvSpPr>
          <p:cNvPr id="2" name="Rectangle 1"/>
          <p:cNvSpPr/>
          <p:nvPr/>
        </p:nvSpPr>
        <p:spPr>
          <a:xfrm>
            <a:off x="433778" y="6444044"/>
            <a:ext cx="7594606" cy="369332"/>
          </a:xfrm>
          <a:prstGeom prst="rect">
            <a:avLst/>
          </a:prstGeom>
        </p:spPr>
        <p:txBody>
          <a:bodyPr wrap="square">
            <a:spAutoFit/>
          </a:bodyPr>
          <a:lstStyle/>
          <a:p>
            <a:r>
              <a:rPr lang="en-US"/>
              <a:t>https://github.com/larsga/py-snippets/tree/master/machine-learning/aircraft</a:t>
            </a:r>
          </a:p>
        </p:txBody>
      </p:sp>
    </p:spTree>
    <p:extLst>
      <p:ext uri="{BB962C8B-B14F-4D97-AF65-F5344CB8AC3E}">
        <p14:creationId xmlns:p14="http://schemas.microsoft.com/office/powerpoint/2010/main" val="287727444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Agglomerative clustering</a:t>
            </a:r>
          </a:p>
        </p:txBody>
      </p:sp>
      <p:sp>
        <p:nvSpPr>
          <p:cNvPr id="3" name="Content Placeholder 2"/>
          <p:cNvSpPr>
            <a:spLocks noGrp="1"/>
          </p:cNvSpPr>
          <p:nvPr>
            <p:ph idx="1"/>
          </p:nvPr>
        </p:nvSpPr>
        <p:spPr/>
        <p:txBody>
          <a:bodyPr/>
          <a:lstStyle/>
          <a:p>
            <a:r>
              <a:rPr lang="en-US"/>
              <a:t>Put all objects in a pile</a:t>
            </a:r>
          </a:p>
          <a:p>
            <a:r>
              <a:rPr lang="en-US"/>
              <a:t>Make a cluster of the two objects closest to one another</a:t>
            </a:r>
          </a:p>
          <a:p>
            <a:pPr lvl="1"/>
            <a:r>
              <a:rPr lang="en-US"/>
              <a:t>from here on, treat clusters like objects</a:t>
            </a:r>
          </a:p>
          <a:p>
            <a:r>
              <a:rPr lang="en-US"/>
              <a:t>Repeat second step until satisfied</a:t>
            </a:r>
          </a:p>
        </p:txBody>
      </p:sp>
      <p:sp>
        <p:nvSpPr>
          <p:cNvPr id="4" name="Slide Number Placeholder 3"/>
          <p:cNvSpPr>
            <a:spLocks noGrp="1"/>
          </p:cNvSpPr>
          <p:nvPr>
            <p:ph type="sldNum" sz="quarter" idx="11"/>
          </p:nvPr>
        </p:nvSpPr>
        <p:spPr/>
        <p:txBody>
          <a:bodyPr/>
          <a:lstStyle/>
          <a:p>
            <a:fld id="{6C43C368-B4F5-3E41-AC60-B61C23CF3503}" type="slidenum">
              <a:rPr lang="en-US" smtClean="0"/>
              <a:pPr/>
              <a:t>107</a:t>
            </a:fld>
            <a:endParaRPr lang="en-US" dirty="0"/>
          </a:p>
        </p:txBody>
      </p:sp>
      <p:sp>
        <p:nvSpPr>
          <p:cNvPr id="5" name="TextBox 4"/>
          <p:cNvSpPr txBox="1"/>
          <p:nvPr/>
        </p:nvSpPr>
        <p:spPr>
          <a:xfrm>
            <a:off x="611560" y="6444044"/>
            <a:ext cx="4666399" cy="369332"/>
          </a:xfrm>
          <a:prstGeom prst="rect">
            <a:avLst/>
          </a:prstGeom>
          <a:noFill/>
        </p:spPr>
        <p:txBody>
          <a:bodyPr wrap="none" rtlCol="0">
            <a:spAutoFit/>
          </a:bodyPr>
          <a:lstStyle/>
          <a:p>
            <a:r>
              <a:rPr lang="en-US"/>
              <a:t>There is code for this, too, in the Github sample</a:t>
            </a:r>
          </a:p>
        </p:txBody>
      </p:sp>
    </p:spTree>
    <p:extLst>
      <p:ext uri="{BB962C8B-B14F-4D97-AF65-F5344CB8AC3E}">
        <p14:creationId xmlns:p14="http://schemas.microsoft.com/office/powerpoint/2010/main" val="3285471256"/>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Principal component analysis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108</a:t>
            </a:fld>
            <a:endParaRPr lang="en-US" dirty="0"/>
          </a:p>
        </p:txBody>
      </p:sp>
    </p:spTree>
    <p:extLst>
      <p:ext uri="{BB962C8B-B14F-4D97-AF65-F5344CB8AC3E}">
        <p14:creationId xmlns:p14="http://schemas.microsoft.com/office/powerpoint/2010/main" val="295835335"/>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PCA</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109</a:t>
            </a:fld>
            <a:endParaRPr lang="en-US" dirty="0"/>
          </a:p>
        </p:txBody>
      </p:sp>
      <p:sp>
        <p:nvSpPr>
          <p:cNvPr id="4" name="Content Placeholder 3"/>
          <p:cNvSpPr>
            <a:spLocks noGrp="1"/>
          </p:cNvSpPr>
          <p:nvPr>
            <p:ph idx="1"/>
          </p:nvPr>
        </p:nvSpPr>
        <p:spPr/>
        <p:txBody>
          <a:bodyPr/>
          <a:lstStyle/>
          <a:p>
            <a:r>
              <a:rPr lang="en-US"/>
              <a:t>Basically, using eigenvalue analysis to find out which variables contain the most information</a:t>
            </a:r>
          </a:p>
          <a:p>
            <a:pPr lvl="1"/>
            <a:r>
              <a:rPr lang="en-US"/>
              <a:t>the maths are pretty involved</a:t>
            </a:r>
          </a:p>
          <a:p>
            <a:pPr lvl="1"/>
            <a:r>
              <a:rPr lang="en-US"/>
              <a:t>and I’ve forgotten how it works</a:t>
            </a:r>
          </a:p>
          <a:p>
            <a:pPr lvl="1"/>
            <a:r>
              <a:rPr lang="en-US"/>
              <a:t>and I’ve thrown out my linear algebra book</a:t>
            </a:r>
          </a:p>
          <a:p>
            <a:pPr lvl="1"/>
            <a:r>
              <a:rPr lang="en-US"/>
              <a:t>and ordering a new one from Amazon takes too long</a:t>
            </a:r>
          </a:p>
          <a:p>
            <a:pPr lvl="1"/>
            <a:r>
              <a:rPr lang="en-US"/>
              <a:t>...so we’re going to do this intuitively</a:t>
            </a:r>
          </a:p>
        </p:txBody>
      </p:sp>
    </p:spTree>
    <p:extLst>
      <p:ext uri="{BB962C8B-B14F-4D97-AF65-F5344CB8AC3E}">
        <p14:creationId xmlns:p14="http://schemas.microsoft.com/office/powerpoint/2010/main" val="3919942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C43C368-B4F5-3E41-AC60-B61C23CF3503}"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971600" y="0"/>
            <a:ext cx="4922153" cy="6858000"/>
          </a:xfrm>
          <a:prstGeom prst="rect">
            <a:avLst/>
          </a:prstGeom>
        </p:spPr>
      </p:pic>
    </p:spTree>
    <p:extLst>
      <p:ext uri="{BB962C8B-B14F-4D97-AF65-F5344CB8AC3E}">
        <p14:creationId xmlns:p14="http://schemas.microsoft.com/office/powerpoint/2010/main" val="212960697"/>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 example data set</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110</a:t>
            </a:fld>
            <a:endParaRPr lang="en-US" dirty="0"/>
          </a:p>
        </p:txBody>
      </p:sp>
      <p:sp>
        <p:nvSpPr>
          <p:cNvPr id="4" name="Content Placeholder 3"/>
          <p:cNvSpPr>
            <a:spLocks noGrp="1"/>
          </p:cNvSpPr>
          <p:nvPr>
            <p:ph idx="1"/>
          </p:nvPr>
        </p:nvSpPr>
        <p:spPr>
          <a:xfrm>
            <a:off x="467544" y="1412776"/>
            <a:ext cx="7128792" cy="4968552"/>
          </a:xfrm>
        </p:spPr>
        <p:txBody>
          <a:bodyPr>
            <a:normAutofit lnSpcReduction="10000"/>
          </a:bodyPr>
          <a:lstStyle/>
          <a:p>
            <a:r>
              <a:rPr lang="en-US"/>
              <a:t>Two variables</a:t>
            </a:r>
          </a:p>
          <a:p>
            <a:r>
              <a:rPr lang="en-US"/>
              <a:t>Three classes</a:t>
            </a:r>
          </a:p>
          <a:p>
            <a:r>
              <a:rPr lang="en-US"/>
              <a:t>What’s the longest									line we could draw								through the data?</a:t>
            </a:r>
          </a:p>
          <a:p>
            <a:r>
              <a:rPr lang="en-US"/>
              <a:t>That line is a vector in two dimensions</a:t>
            </a:r>
          </a:p>
          <a:p>
            <a:r>
              <a:rPr lang="en-US"/>
              <a:t>What dimension dominates?</a:t>
            </a:r>
          </a:p>
          <a:p>
            <a:pPr lvl="1"/>
            <a:r>
              <a:rPr lang="en-US"/>
              <a:t>that’s right: the horizontal</a:t>
            </a:r>
          </a:p>
          <a:p>
            <a:pPr lvl="1"/>
            <a:r>
              <a:rPr lang="en-US"/>
              <a:t>this implies the horizontal contains most of the information in the data set</a:t>
            </a:r>
          </a:p>
          <a:p>
            <a:r>
              <a:rPr lang="en-US"/>
              <a:t>PCA identifies the most significant variables</a:t>
            </a:r>
          </a:p>
        </p:txBody>
      </p:sp>
      <p:pic>
        <p:nvPicPr>
          <p:cNvPr id="7" name="Picture 6"/>
          <p:cNvPicPr>
            <a:picLocks noChangeAspect="1"/>
          </p:cNvPicPr>
          <p:nvPr/>
        </p:nvPicPr>
        <p:blipFill>
          <a:blip r:embed="rId2"/>
          <a:stretch>
            <a:fillRect/>
          </a:stretch>
        </p:blipFill>
        <p:spPr>
          <a:xfrm>
            <a:off x="4355976" y="908720"/>
            <a:ext cx="3360812" cy="2374152"/>
          </a:xfrm>
          <a:prstGeom prst="rect">
            <a:avLst/>
          </a:prstGeom>
        </p:spPr>
      </p:pic>
      <p:cxnSp>
        <p:nvCxnSpPr>
          <p:cNvPr id="9" name="Straight Connector 8"/>
          <p:cNvCxnSpPr/>
          <p:nvPr/>
        </p:nvCxnSpPr>
        <p:spPr>
          <a:xfrm flipV="1">
            <a:off x="4788024" y="1340768"/>
            <a:ext cx="2736304" cy="1656184"/>
          </a:xfrm>
          <a:prstGeom prst="line">
            <a:avLst/>
          </a:prstGeom>
          <a:ln w="38100" cmpd="sng">
            <a:solidFill>
              <a:schemeClr val="bg1">
                <a:lumMod val="75000"/>
              </a:schemeClr>
            </a:solidFill>
            <a:headEnd type="none"/>
            <a:tailEnd type="none"/>
          </a:ln>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6012160" y="2060848"/>
            <a:ext cx="216024" cy="360040"/>
          </a:xfrm>
          <a:prstGeom prst="line">
            <a:avLst/>
          </a:prstGeom>
          <a:ln w="38100" cmpd="sng">
            <a:solidFill>
              <a:schemeClr val="bg1">
                <a:lumMod val="75000"/>
              </a:schemeClr>
            </a:solidFill>
            <a:headEnd type="none"/>
            <a:tail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66857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Dimensionality reduction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111</a:t>
            </a:fld>
            <a:endParaRPr lang="en-US" dirty="0"/>
          </a:p>
        </p:txBody>
      </p:sp>
      <p:sp>
        <p:nvSpPr>
          <p:cNvPr id="4" name="Content Placeholder 3"/>
          <p:cNvSpPr>
            <a:spLocks noGrp="1"/>
          </p:cNvSpPr>
          <p:nvPr>
            <p:ph idx="1"/>
          </p:nvPr>
        </p:nvSpPr>
        <p:spPr/>
        <p:txBody>
          <a:bodyPr/>
          <a:lstStyle/>
          <a:p>
            <a:r>
              <a:rPr lang="en-US"/>
              <a:t>After PCA we know which dimensions matter</a:t>
            </a:r>
          </a:p>
          <a:p>
            <a:pPr lvl="1"/>
            <a:r>
              <a:rPr lang="en-US"/>
              <a:t>based on that information we can decide to throw out less important dimensions</a:t>
            </a:r>
          </a:p>
          <a:p>
            <a:r>
              <a:rPr lang="en-US"/>
              <a:t>Result</a:t>
            </a:r>
          </a:p>
          <a:p>
            <a:pPr lvl="1"/>
            <a:r>
              <a:rPr lang="en-US"/>
              <a:t>smaller data set</a:t>
            </a:r>
          </a:p>
          <a:p>
            <a:pPr lvl="1"/>
            <a:r>
              <a:rPr lang="en-US"/>
              <a:t>faster computations</a:t>
            </a:r>
          </a:p>
          <a:p>
            <a:pPr lvl="1"/>
            <a:r>
              <a:rPr lang="en-US"/>
              <a:t>easier to understand</a:t>
            </a:r>
          </a:p>
        </p:txBody>
      </p:sp>
      <p:pic>
        <p:nvPicPr>
          <p:cNvPr id="5" name="Picture 4"/>
          <p:cNvPicPr>
            <a:picLocks noChangeAspect="1"/>
          </p:cNvPicPr>
          <p:nvPr/>
        </p:nvPicPr>
        <p:blipFill>
          <a:blip r:embed="rId2"/>
          <a:stretch>
            <a:fillRect/>
          </a:stretch>
        </p:blipFill>
        <p:spPr>
          <a:xfrm>
            <a:off x="3923928" y="3501008"/>
            <a:ext cx="4343400" cy="2895600"/>
          </a:xfrm>
          <a:prstGeom prst="rect">
            <a:avLst/>
          </a:prstGeom>
        </p:spPr>
      </p:pic>
    </p:spTree>
    <p:extLst>
      <p:ext uri="{BB962C8B-B14F-4D97-AF65-F5344CB8AC3E}">
        <p14:creationId xmlns:p14="http://schemas.microsoft.com/office/powerpoint/2010/main" val="216303383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Trying out PCA</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112</a:t>
            </a:fld>
            <a:endParaRPr lang="en-US" dirty="0"/>
          </a:p>
        </p:txBody>
      </p:sp>
      <p:sp>
        <p:nvSpPr>
          <p:cNvPr id="4" name="Content Placeholder 3"/>
          <p:cNvSpPr>
            <a:spLocks noGrp="1"/>
          </p:cNvSpPr>
          <p:nvPr>
            <p:ph idx="1"/>
          </p:nvPr>
        </p:nvSpPr>
        <p:spPr/>
        <p:txBody>
          <a:bodyPr/>
          <a:lstStyle/>
          <a:p>
            <a:r>
              <a:rPr lang="en-US"/>
              <a:t>Let’s try it on the Ratebeer data</a:t>
            </a:r>
          </a:p>
          <a:p>
            <a:r>
              <a:rPr lang="en-US"/>
              <a:t>We know ABV has the most information</a:t>
            </a:r>
          </a:p>
          <a:p>
            <a:pPr lvl="1"/>
            <a:r>
              <a:rPr lang="en-US"/>
              <a:t>because it’s the only value specified for each individual beer</a:t>
            </a:r>
          </a:p>
          <a:p>
            <a:r>
              <a:rPr lang="en-US"/>
              <a:t>We also include a new column: alcohol</a:t>
            </a:r>
          </a:p>
          <a:p>
            <a:pPr lvl="1"/>
            <a:r>
              <a:rPr lang="en-US"/>
              <a:t>this is the amount of alcohol in a pint glass of the beer, measured in centiliters</a:t>
            </a:r>
          </a:p>
          <a:p>
            <a:pPr lvl="1"/>
            <a:r>
              <a:rPr lang="en-US"/>
              <a:t>this column basically contains no information at all; it’s computed from the abv column</a:t>
            </a:r>
          </a:p>
        </p:txBody>
      </p:sp>
    </p:spTree>
    <p:extLst>
      <p:ext uri="{BB962C8B-B14F-4D97-AF65-F5344CB8AC3E}">
        <p14:creationId xmlns:p14="http://schemas.microsoft.com/office/powerpoint/2010/main" val="408957831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Complete code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113</a:t>
            </a:fld>
            <a:endParaRPr lang="en-US" dirty="0"/>
          </a:p>
        </p:txBody>
      </p:sp>
      <p:sp>
        <p:nvSpPr>
          <p:cNvPr id="4" name="Content Placeholder 3"/>
          <p:cNvSpPr>
            <a:spLocks noGrp="1"/>
          </p:cNvSpPr>
          <p:nvPr>
            <p:ph idx="1"/>
          </p:nvPr>
        </p:nvSpPr>
        <p:spPr/>
        <p:txBody>
          <a:bodyPr>
            <a:normAutofit fontScale="77500" lnSpcReduction="20000"/>
          </a:bodyPr>
          <a:lstStyle/>
          <a:p>
            <a:pPr marL="0" indent="0">
              <a:buNone/>
            </a:pPr>
            <a:r>
              <a:rPr lang="en-US"/>
              <a:t>import rblib</a:t>
            </a:r>
          </a:p>
          <a:p>
            <a:pPr marL="0" indent="0">
              <a:buNone/>
            </a:pPr>
            <a:r>
              <a:rPr lang="en-US"/>
              <a:t>from numpy import *</a:t>
            </a:r>
          </a:p>
          <a:p>
            <a:pPr marL="0" indent="0">
              <a:buNone/>
            </a:pPr>
            <a:endParaRPr lang="en-US"/>
          </a:p>
          <a:p>
            <a:pPr marL="0" indent="0">
              <a:buNone/>
            </a:pPr>
            <a:r>
              <a:rPr lang="en-US"/>
              <a:t>def eigenvalues(data, columns):</a:t>
            </a:r>
          </a:p>
          <a:p>
            <a:pPr marL="0" indent="0">
              <a:buNone/>
            </a:pPr>
            <a:r>
              <a:rPr lang="en-US"/>
              <a:t>    covariance = cov(data - mean(data, axis = 0), rowvar = 0)</a:t>
            </a:r>
          </a:p>
          <a:p>
            <a:pPr marL="0" indent="0">
              <a:buNone/>
            </a:pPr>
            <a:r>
              <a:rPr lang="en-US"/>
              <a:t>    eigvals = linalg.eig(mat(covariance))[0]</a:t>
            </a:r>
          </a:p>
          <a:p>
            <a:pPr marL="0" indent="0">
              <a:buNone/>
            </a:pPr>
            <a:r>
              <a:rPr lang="en-US"/>
              <a:t>    indices = list(argsort(eigvals))</a:t>
            </a:r>
          </a:p>
          <a:p>
            <a:pPr marL="0" indent="0">
              <a:buNone/>
            </a:pPr>
            <a:r>
              <a:rPr lang="en-US"/>
              <a:t>    indices.reverse() # so we get most significant first</a:t>
            </a:r>
          </a:p>
          <a:p>
            <a:pPr marL="0" indent="0">
              <a:buNone/>
            </a:pPr>
            <a:r>
              <a:rPr lang="en-US"/>
              <a:t>    return [(columns[ix], float(eigvals[ix])) for ix in indices]</a:t>
            </a:r>
          </a:p>
          <a:p>
            <a:pPr marL="0" indent="0">
              <a:buNone/>
            </a:pPr>
            <a:endParaRPr lang="en-US"/>
          </a:p>
          <a:p>
            <a:pPr marL="0" indent="0">
              <a:buNone/>
            </a:pPr>
            <a:r>
              <a:rPr lang="en-US"/>
              <a:t>(scores, parameters, columns) = rblib.load_as_matrix('ratings.txt')</a:t>
            </a:r>
          </a:p>
          <a:p>
            <a:pPr marL="0" indent="0">
              <a:buNone/>
            </a:pPr>
            <a:r>
              <a:rPr lang="en-US"/>
              <a:t>for (col, ev) in eigenvalues(parameters, columns):</a:t>
            </a:r>
          </a:p>
          <a:p>
            <a:pPr marL="0" indent="0">
              <a:buNone/>
            </a:pPr>
            <a:r>
              <a:rPr lang="en-US"/>
              <a:t>    print "%40s   %s" % (col, float(ev))</a:t>
            </a:r>
          </a:p>
          <a:p>
            <a:pPr marL="0" indent="0">
              <a:buNone/>
            </a:pPr>
            <a:endParaRPr lang="en-US"/>
          </a:p>
        </p:txBody>
      </p:sp>
    </p:spTree>
    <p:extLst>
      <p:ext uri="{BB962C8B-B14F-4D97-AF65-F5344CB8AC3E}">
        <p14:creationId xmlns:p14="http://schemas.microsoft.com/office/powerpoint/2010/main" val="239835598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Output</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114</a:t>
            </a:fld>
            <a:endParaRPr lang="en-US" dirty="0"/>
          </a:p>
        </p:txBody>
      </p:sp>
      <p:sp>
        <p:nvSpPr>
          <p:cNvPr id="4" name="Content Placeholder 3"/>
          <p:cNvSpPr>
            <a:spLocks noGrp="1"/>
          </p:cNvSpPr>
          <p:nvPr>
            <p:ph idx="1"/>
          </p:nvPr>
        </p:nvSpPr>
        <p:spPr>
          <a:xfrm>
            <a:off x="-2484784" y="1412776"/>
            <a:ext cx="10153128" cy="4707224"/>
          </a:xfrm>
        </p:spPr>
        <p:txBody>
          <a:bodyPr>
            <a:normAutofit fontScale="70000" lnSpcReduction="20000"/>
          </a:bodyPr>
          <a:lstStyle/>
          <a:p>
            <a:pPr marL="0" indent="0">
              <a:buNone/>
            </a:pPr>
            <a:r>
              <a:rPr lang="en-US">
                <a:latin typeface="Courier New"/>
                <a:cs typeface="Courier New"/>
              </a:rPr>
              <a:t> </a:t>
            </a:r>
          </a:p>
          <a:p>
            <a:pPr marL="0" indent="0">
              <a:buNone/>
            </a:pPr>
            <a:r>
              <a:rPr lang="en-US">
                <a:latin typeface="Courier New"/>
                <a:cs typeface="Courier New"/>
              </a:rPr>
              <a:t>                                     abv   0.184770392185</a:t>
            </a:r>
          </a:p>
          <a:p>
            <a:pPr marL="0" indent="0">
              <a:buNone/>
            </a:pPr>
            <a:r>
              <a:rPr lang="en-US">
                <a:latin typeface="Courier New"/>
                <a:cs typeface="Courier New"/>
              </a:rPr>
              <a:t>                                  colour   0.13154093951</a:t>
            </a:r>
          </a:p>
          <a:p>
            <a:pPr marL="0" indent="0">
              <a:buNone/>
            </a:pPr>
            <a:r>
              <a:rPr lang="en-US">
                <a:latin typeface="Courier New"/>
                <a:cs typeface="Courier New"/>
              </a:rPr>
              <a:t>                                   sweet   0.121781685354</a:t>
            </a:r>
          </a:p>
          <a:p>
            <a:pPr marL="0" indent="0">
              <a:buNone/>
            </a:pPr>
            <a:r>
              <a:rPr lang="en-US">
                <a:latin typeface="Courier New"/>
                <a:cs typeface="Courier New"/>
              </a:rPr>
              <a:t>                                   hoppy   0.102241100597</a:t>
            </a:r>
          </a:p>
          <a:p>
            <a:pPr marL="0" indent="0">
              <a:buNone/>
            </a:pPr>
            <a:r>
              <a:rPr lang="en-US">
                <a:latin typeface="Courier New"/>
                <a:cs typeface="Courier New"/>
              </a:rPr>
              <a:t>                                    sour   0.0961537687655</a:t>
            </a:r>
          </a:p>
          <a:p>
            <a:pPr marL="0" indent="0">
              <a:buNone/>
            </a:pPr>
            <a:r>
              <a:rPr lang="en-US">
                <a:latin typeface="Courier New"/>
                <a:cs typeface="Courier New"/>
              </a:rPr>
              <a:t>                                 alcohol   0.0893502031589</a:t>
            </a:r>
          </a:p>
          <a:p>
            <a:pPr marL="0" indent="0">
              <a:buNone/>
            </a:pPr>
            <a:r>
              <a:rPr lang="en-US">
                <a:latin typeface="Courier New"/>
                <a:cs typeface="Courier New"/>
              </a:rPr>
              <a:t>                           United States   0.0677552513387</a:t>
            </a:r>
          </a:p>
          <a:p>
            <a:pPr marL="0" indent="0">
              <a:buNone/>
            </a:pPr>
            <a:r>
              <a:rPr lang="en-US">
                <a:latin typeface="Courier New"/>
                <a:cs typeface="Courier New"/>
              </a:rPr>
              <a:t>															....</a:t>
            </a:r>
          </a:p>
          <a:p>
            <a:pPr marL="0" indent="0">
              <a:buNone/>
            </a:pPr>
            <a:r>
              <a:rPr lang="en-US">
                <a:latin typeface="Courier New"/>
                <a:cs typeface="Courier New"/>
              </a:rPr>
              <a:t>                                 Eisbock   -3.73028421245e-18</a:t>
            </a:r>
          </a:p>
          <a:p>
            <a:pPr marL="0" indent="0">
              <a:buNone/>
            </a:pPr>
            <a:r>
              <a:rPr lang="en-US">
                <a:latin typeface="Courier New"/>
                <a:cs typeface="Courier New"/>
              </a:rPr>
              <a:t>                                 Belarus   -3.73028421245e-18</a:t>
            </a:r>
          </a:p>
          <a:p>
            <a:pPr marL="0" indent="0">
              <a:buNone/>
            </a:pPr>
            <a:r>
              <a:rPr lang="en-US">
                <a:latin typeface="Courier New"/>
                <a:cs typeface="Courier New"/>
              </a:rPr>
              <a:t>                                 Vietnam   -1.68514561515e-17</a:t>
            </a:r>
          </a:p>
        </p:txBody>
      </p:sp>
    </p:spTree>
    <p:extLst>
      <p:ext uri="{BB962C8B-B14F-4D97-AF65-F5344CB8AC3E}">
        <p14:creationId xmlns:p14="http://schemas.microsoft.com/office/powerpoint/2010/main" val="275916342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MapReduce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115</a:t>
            </a:fld>
            <a:endParaRPr lang="en-US" dirty="0"/>
          </a:p>
        </p:txBody>
      </p:sp>
    </p:spTree>
    <p:extLst>
      <p:ext uri="{BB962C8B-B14F-4D97-AF65-F5344CB8AC3E}">
        <p14:creationId xmlns:p14="http://schemas.microsoft.com/office/powerpoint/2010/main" val="330851894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University pre-lecture, 1991</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116</a:t>
            </a:fld>
            <a:endParaRPr lang="en-US" dirty="0"/>
          </a:p>
        </p:txBody>
      </p:sp>
      <p:sp>
        <p:nvSpPr>
          <p:cNvPr id="5" name="Content Placeholder 4"/>
          <p:cNvSpPr>
            <a:spLocks noGrp="1"/>
          </p:cNvSpPr>
          <p:nvPr>
            <p:ph idx="1"/>
          </p:nvPr>
        </p:nvSpPr>
        <p:spPr/>
        <p:txBody>
          <a:bodyPr>
            <a:normAutofit fontScale="92500"/>
          </a:bodyPr>
          <a:lstStyle/>
          <a:p>
            <a:r>
              <a:rPr lang="en-US"/>
              <a:t>My first meeting with university was Open University Day, in 1991</a:t>
            </a:r>
          </a:p>
          <a:p>
            <a:r>
              <a:rPr lang="en-US"/>
              <a:t>Professor Bjørn Kirkerud gave the computer science talk</a:t>
            </a:r>
          </a:p>
          <a:p>
            <a:r>
              <a:rPr lang="en-US"/>
              <a:t>His subject</a:t>
            </a:r>
          </a:p>
          <a:p>
            <a:pPr lvl="1"/>
            <a:r>
              <a:rPr lang="en-US"/>
              <a:t>some day processors will stop becoming faster</a:t>
            </a:r>
          </a:p>
          <a:p>
            <a:pPr lvl="1"/>
            <a:r>
              <a:rPr lang="en-US"/>
              <a:t>we’re already building machines with many processors</a:t>
            </a:r>
          </a:p>
          <a:p>
            <a:pPr lvl="1"/>
            <a:r>
              <a:rPr lang="en-US"/>
              <a:t>what we need is a way to parallelize software</a:t>
            </a:r>
          </a:p>
          <a:p>
            <a:pPr lvl="1"/>
            <a:r>
              <a:rPr lang="en-US"/>
              <a:t>preferably automatically, by feeding in normal source code and getting it parallelized back</a:t>
            </a:r>
          </a:p>
          <a:p>
            <a:r>
              <a:rPr lang="en-US"/>
              <a:t>MapReduce is basically the state of the art on that today</a:t>
            </a:r>
          </a:p>
        </p:txBody>
      </p:sp>
    </p:spTree>
    <p:extLst>
      <p:ext uri="{BB962C8B-B14F-4D97-AF65-F5344CB8AC3E}">
        <p14:creationId xmlns:p14="http://schemas.microsoft.com/office/powerpoint/2010/main" val="369472722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MapReduce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117</a:t>
            </a:fld>
            <a:endParaRPr lang="en-US" dirty="0"/>
          </a:p>
        </p:txBody>
      </p:sp>
      <p:sp>
        <p:nvSpPr>
          <p:cNvPr id="4" name="Content Placeholder 3"/>
          <p:cNvSpPr>
            <a:spLocks noGrp="1"/>
          </p:cNvSpPr>
          <p:nvPr>
            <p:ph idx="1"/>
          </p:nvPr>
        </p:nvSpPr>
        <p:spPr/>
        <p:txBody>
          <a:bodyPr/>
          <a:lstStyle/>
          <a:p>
            <a:r>
              <a:rPr lang="en-US"/>
              <a:t>A framework for writing massively parallel code</a:t>
            </a:r>
          </a:p>
          <a:p>
            <a:r>
              <a:rPr lang="en-US"/>
              <a:t>Simple, straightforward model</a:t>
            </a:r>
          </a:p>
          <a:p>
            <a:r>
              <a:rPr lang="en-US"/>
              <a:t>Based on “map” and “reduce” functions from functional programming (LISP)</a:t>
            </a:r>
          </a:p>
        </p:txBody>
      </p:sp>
      <p:pic>
        <p:nvPicPr>
          <p:cNvPr id="6" name="Picture 5"/>
          <p:cNvPicPr>
            <a:picLocks noChangeAspect="1"/>
          </p:cNvPicPr>
          <p:nvPr/>
        </p:nvPicPr>
        <p:blipFill>
          <a:blip r:embed="rId2"/>
          <a:stretch>
            <a:fillRect/>
          </a:stretch>
        </p:blipFill>
        <p:spPr>
          <a:xfrm>
            <a:off x="4860032" y="3508070"/>
            <a:ext cx="3999880" cy="2999910"/>
          </a:xfrm>
          <a:prstGeom prst="rect">
            <a:avLst/>
          </a:prstGeom>
        </p:spPr>
      </p:pic>
      <p:pic>
        <p:nvPicPr>
          <p:cNvPr id="7" name="Picture 6"/>
          <p:cNvPicPr>
            <a:picLocks noChangeAspect="1"/>
          </p:cNvPicPr>
          <p:nvPr/>
        </p:nvPicPr>
        <p:blipFill>
          <a:blip r:embed="rId3"/>
          <a:stretch>
            <a:fillRect/>
          </a:stretch>
        </p:blipFill>
        <p:spPr>
          <a:xfrm>
            <a:off x="539552" y="5255904"/>
            <a:ext cx="3662497" cy="864096"/>
          </a:xfrm>
          <a:prstGeom prst="rect">
            <a:avLst/>
          </a:prstGeom>
        </p:spPr>
      </p:pic>
    </p:spTree>
    <p:extLst>
      <p:ext uri="{BB962C8B-B14F-4D97-AF65-F5344CB8AC3E}">
        <p14:creationId xmlns:p14="http://schemas.microsoft.com/office/powerpoint/2010/main" val="1499306714"/>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C43C368-B4F5-3E41-AC60-B61C23CF3503}" type="slidenum">
              <a:rPr lang="en-US" smtClean="0"/>
              <a:pPr/>
              <a:t>118</a:t>
            </a:fld>
            <a:endParaRPr lang="en-US"/>
          </a:p>
        </p:txBody>
      </p:sp>
      <p:pic>
        <p:nvPicPr>
          <p:cNvPr id="4" name="Picture 3"/>
          <p:cNvPicPr>
            <a:picLocks noChangeAspect="1"/>
          </p:cNvPicPr>
          <p:nvPr/>
        </p:nvPicPr>
        <p:blipFill>
          <a:blip r:embed="rId2"/>
          <a:stretch>
            <a:fillRect/>
          </a:stretch>
        </p:blipFill>
        <p:spPr>
          <a:xfrm>
            <a:off x="0" y="692696"/>
            <a:ext cx="9144000" cy="3098589"/>
          </a:xfrm>
          <a:prstGeom prst="rect">
            <a:avLst/>
          </a:prstGeom>
        </p:spPr>
      </p:pic>
      <p:sp>
        <p:nvSpPr>
          <p:cNvPr id="5" name="Rectangle 4"/>
          <p:cNvSpPr/>
          <p:nvPr/>
        </p:nvSpPr>
        <p:spPr>
          <a:xfrm>
            <a:off x="2843808" y="4581128"/>
            <a:ext cx="6030416" cy="1754327"/>
          </a:xfrm>
          <a:prstGeom prst="rect">
            <a:avLst/>
          </a:prstGeom>
        </p:spPr>
        <p:txBody>
          <a:bodyPr wrap="square">
            <a:spAutoFit/>
          </a:bodyPr>
          <a:lstStyle/>
          <a:p>
            <a:r>
              <a:rPr lang="en-US"/>
              <a:t>http://research.google.com/archive/mapreduce.html</a:t>
            </a:r>
          </a:p>
          <a:p>
            <a:endParaRPr lang="en-US"/>
          </a:p>
          <a:p>
            <a:r>
              <a:rPr lang="en-US"/>
              <a:t>Appeared in:</a:t>
            </a:r>
          </a:p>
          <a:p>
            <a:r>
              <a:rPr lang="en-US"/>
              <a:t> OSDI'04: Sixth Symposium on Operating System Design and Implementation,</a:t>
            </a:r>
          </a:p>
          <a:p>
            <a:r>
              <a:rPr lang="en-US"/>
              <a:t> San Francisco, CA, December, 2004.</a:t>
            </a:r>
          </a:p>
        </p:txBody>
      </p:sp>
    </p:spTree>
    <p:extLst>
      <p:ext uri="{BB962C8B-B14F-4D97-AF65-F5344CB8AC3E}">
        <p14:creationId xmlns:p14="http://schemas.microsoft.com/office/powerpoint/2010/main" val="15124426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map and reduce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119</a:t>
            </a:fld>
            <a:endParaRPr lang="en-US" dirty="0"/>
          </a:p>
        </p:txBody>
      </p:sp>
      <p:sp>
        <p:nvSpPr>
          <p:cNvPr id="4" name="Content Placeholder 3"/>
          <p:cNvSpPr>
            <a:spLocks noGrp="1"/>
          </p:cNvSpPr>
          <p:nvPr>
            <p:ph idx="1"/>
          </p:nvPr>
        </p:nvSpPr>
        <p:spPr/>
        <p:txBody>
          <a:bodyPr/>
          <a:lstStyle/>
          <a:p>
            <a:pPr marL="0" indent="0">
              <a:buNone/>
            </a:pPr>
            <a:r>
              <a:rPr lang="da-DK"/>
              <a:t>&gt;&gt;&gt; "1 2 3 4 5 6 7 8".split()</a:t>
            </a:r>
          </a:p>
          <a:p>
            <a:pPr marL="0" indent="0">
              <a:buNone/>
            </a:pPr>
            <a:r>
              <a:rPr lang="da-DK"/>
              <a:t>['1', '2', '3', '4', '5', '6', '7', '8']</a:t>
            </a:r>
          </a:p>
          <a:p>
            <a:pPr marL="0" indent="0">
              <a:buNone/>
            </a:pPr>
            <a:r>
              <a:rPr lang="da-DK"/>
              <a:t>&gt;&gt;&gt; l = map(int, "1 2 3 4 5 6 7 8".split())</a:t>
            </a:r>
          </a:p>
          <a:p>
            <a:pPr marL="0" indent="0">
              <a:buNone/>
            </a:pPr>
            <a:r>
              <a:rPr lang="da-DK"/>
              <a:t>&gt;&gt;&gt; l</a:t>
            </a:r>
          </a:p>
          <a:p>
            <a:pPr marL="0" indent="0">
              <a:buNone/>
            </a:pPr>
            <a:r>
              <a:rPr lang="da-DK"/>
              <a:t>[1, 2, 3, 4, 5, 6, 7, 8]</a:t>
            </a:r>
          </a:p>
          <a:p>
            <a:pPr marL="0" indent="0">
              <a:buNone/>
            </a:pPr>
            <a:r>
              <a:rPr lang="da-DK"/>
              <a:t>&gt;&gt;&gt; import operator</a:t>
            </a:r>
          </a:p>
          <a:p>
            <a:pPr marL="0" indent="0">
              <a:buNone/>
            </a:pPr>
            <a:r>
              <a:rPr lang="da-DK"/>
              <a:t>&gt;&gt;&gt; reduce(operator.add, l)</a:t>
            </a:r>
          </a:p>
          <a:p>
            <a:pPr marL="0" indent="0">
              <a:buNone/>
            </a:pPr>
            <a:r>
              <a:rPr lang="da-DK"/>
              <a:t>36</a:t>
            </a:r>
          </a:p>
          <a:p>
            <a:pPr marL="0" indent="0">
              <a:buNone/>
            </a:pPr>
            <a:endParaRPr lang="en-US"/>
          </a:p>
        </p:txBody>
      </p:sp>
    </p:spTree>
    <p:extLst>
      <p:ext uri="{BB962C8B-B14F-4D97-AF65-F5344CB8AC3E}">
        <p14:creationId xmlns:p14="http://schemas.microsoft.com/office/powerpoint/2010/main" val="21968016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C43C368-B4F5-3E41-AC60-B61C23CF3503}" type="slidenum">
              <a:rPr lang="en-US" smtClean="0"/>
              <a:pPr/>
              <a:t>12</a:t>
            </a:fld>
            <a:endParaRPr lang="en-US"/>
          </a:p>
        </p:txBody>
      </p:sp>
      <p:pic>
        <p:nvPicPr>
          <p:cNvPr id="3" name="Picture 2"/>
          <p:cNvPicPr>
            <a:picLocks noChangeAspect="1"/>
          </p:cNvPicPr>
          <p:nvPr/>
        </p:nvPicPr>
        <p:blipFill>
          <a:blip r:embed="rId2"/>
          <a:stretch>
            <a:fillRect/>
          </a:stretch>
        </p:blipFill>
        <p:spPr>
          <a:xfrm>
            <a:off x="395536" y="-16259"/>
            <a:ext cx="5054819" cy="6858000"/>
          </a:xfrm>
          <a:prstGeom prst="rect">
            <a:avLst/>
          </a:prstGeom>
        </p:spPr>
      </p:pic>
      <p:pic>
        <p:nvPicPr>
          <p:cNvPr id="4" name="Picture 3"/>
          <p:cNvPicPr>
            <a:picLocks noChangeAspect="1"/>
          </p:cNvPicPr>
          <p:nvPr/>
        </p:nvPicPr>
        <p:blipFill>
          <a:blip r:embed="rId3"/>
          <a:stretch>
            <a:fillRect/>
          </a:stretch>
        </p:blipFill>
        <p:spPr>
          <a:xfrm>
            <a:off x="5292080" y="1412776"/>
            <a:ext cx="3754608" cy="3353172"/>
          </a:xfrm>
          <a:prstGeom prst="rect">
            <a:avLst/>
          </a:prstGeom>
        </p:spPr>
      </p:pic>
    </p:spTree>
    <p:extLst>
      <p:ext uri="{BB962C8B-B14F-4D97-AF65-F5344CB8AC3E}">
        <p14:creationId xmlns:p14="http://schemas.microsoft.com/office/powerpoint/2010/main" val="3949808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MapReduce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120</a:t>
            </a:fld>
            <a:endParaRPr lang="en-US" dirty="0"/>
          </a:p>
        </p:txBody>
      </p:sp>
      <p:sp>
        <p:nvSpPr>
          <p:cNvPr id="4" name="Content Placeholder 3"/>
          <p:cNvSpPr>
            <a:spLocks noGrp="1"/>
          </p:cNvSpPr>
          <p:nvPr>
            <p:ph idx="1"/>
          </p:nvPr>
        </p:nvSpPr>
        <p:spPr/>
        <p:txBody>
          <a:bodyPr/>
          <a:lstStyle/>
          <a:p>
            <a:pPr marL="514350" indent="-514350">
              <a:buFont typeface="+mj-lt"/>
              <a:buAutoNum type="arabicPeriod"/>
            </a:pPr>
            <a:r>
              <a:rPr lang="en-US"/>
              <a:t>Split data into fragments</a:t>
            </a:r>
          </a:p>
          <a:p>
            <a:pPr marL="514350" indent="-514350">
              <a:buFont typeface="+mj-lt"/>
              <a:buAutoNum type="arabicPeriod"/>
            </a:pPr>
            <a:r>
              <a:rPr lang="en-US"/>
              <a:t>Create a Map task for each fragment</a:t>
            </a:r>
          </a:p>
          <a:p>
            <a:pPr marL="914400" lvl="1" indent="-514350"/>
            <a:r>
              <a:rPr lang="en-US"/>
              <a:t>the task outputs a set of (key, value) pairs</a:t>
            </a:r>
          </a:p>
          <a:p>
            <a:pPr marL="514350" indent="-514350">
              <a:buFont typeface="+mj-lt"/>
              <a:buAutoNum type="arabicPeriod"/>
            </a:pPr>
            <a:r>
              <a:rPr lang="en-US"/>
              <a:t>Group the pairs by key</a:t>
            </a:r>
          </a:p>
          <a:p>
            <a:pPr marL="514350" indent="-514350">
              <a:buFont typeface="+mj-lt"/>
              <a:buAutoNum type="arabicPeriod"/>
            </a:pPr>
            <a:r>
              <a:rPr lang="en-US"/>
              <a:t>Call Reduce once for each key</a:t>
            </a:r>
          </a:p>
          <a:p>
            <a:pPr marL="914400" lvl="1" indent="-514350"/>
            <a:r>
              <a:rPr lang="en-US"/>
              <a:t>all pairs with same key passed in together</a:t>
            </a:r>
          </a:p>
          <a:p>
            <a:pPr marL="914400" lvl="1" indent="-514350"/>
            <a:r>
              <a:rPr lang="en-US"/>
              <a:t>reduce outputs new (key, value) pairs</a:t>
            </a:r>
          </a:p>
        </p:txBody>
      </p:sp>
      <p:sp>
        <p:nvSpPr>
          <p:cNvPr id="5" name="TextBox 4"/>
          <p:cNvSpPr txBox="1"/>
          <p:nvPr/>
        </p:nvSpPr>
        <p:spPr>
          <a:xfrm>
            <a:off x="3347864" y="4797152"/>
            <a:ext cx="4960350" cy="1477328"/>
          </a:xfrm>
          <a:prstGeom prst="rect">
            <a:avLst/>
          </a:prstGeom>
          <a:noFill/>
        </p:spPr>
        <p:txBody>
          <a:bodyPr wrap="none" rtlCol="0">
            <a:spAutoFit/>
          </a:bodyPr>
          <a:lstStyle/>
          <a:p>
            <a:r>
              <a:rPr lang="en-US"/>
              <a:t>Tasks get spread out over worker nodes</a:t>
            </a:r>
          </a:p>
          <a:p>
            <a:r>
              <a:rPr lang="en-US"/>
              <a:t>Master node keeps track of completed/failed tasks</a:t>
            </a:r>
          </a:p>
          <a:p>
            <a:r>
              <a:rPr lang="en-US"/>
              <a:t>Failed tasks are restarted</a:t>
            </a:r>
          </a:p>
          <a:p>
            <a:r>
              <a:rPr lang="en-US"/>
              <a:t>Failed nodes are detected and avoided</a:t>
            </a:r>
          </a:p>
          <a:p>
            <a:r>
              <a:rPr lang="en-US"/>
              <a:t>Also scheduling tricks to deal with slow nodes</a:t>
            </a:r>
          </a:p>
        </p:txBody>
      </p:sp>
    </p:spTree>
    <p:extLst>
      <p:ext uri="{BB962C8B-B14F-4D97-AF65-F5344CB8AC3E}">
        <p14:creationId xmlns:p14="http://schemas.microsoft.com/office/powerpoint/2010/main" val="161137112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Communications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121</a:t>
            </a:fld>
            <a:endParaRPr lang="en-US" dirty="0"/>
          </a:p>
        </p:txBody>
      </p:sp>
      <p:sp>
        <p:nvSpPr>
          <p:cNvPr id="4" name="Content Placeholder 3"/>
          <p:cNvSpPr>
            <a:spLocks noGrp="1"/>
          </p:cNvSpPr>
          <p:nvPr>
            <p:ph idx="1"/>
          </p:nvPr>
        </p:nvSpPr>
        <p:spPr/>
        <p:txBody>
          <a:bodyPr/>
          <a:lstStyle/>
          <a:p>
            <a:r>
              <a:rPr lang="en-US"/>
              <a:t>HDFS</a:t>
            </a:r>
          </a:p>
          <a:p>
            <a:pPr lvl="1"/>
            <a:r>
              <a:rPr lang="en-US"/>
              <a:t>Hadoop Distributed File System</a:t>
            </a:r>
          </a:p>
          <a:p>
            <a:pPr lvl="1"/>
            <a:r>
              <a:rPr lang="en-US"/>
              <a:t>input data, temporary results, and results are stored as files here</a:t>
            </a:r>
          </a:p>
          <a:p>
            <a:pPr lvl="1"/>
            <a:r>
              <a:rPr lang="en-US"/>
              <a:t>Hadoop takes care of making files available to nodes</a:t>
            </a:r>
          </a:p>
          <a:p>
            <a:r>
              <a:rPr lang="en-US"/>
              <a:t>Hadoop RPC</a:t>
            </a:r>
          </a:p>
          <a:p>
            <a:pPr lvl="1"/>
            <a:r>
              <a:rPr lang="en-US"/>
              <a:t>how Hadoop communicates between nodes</a:t>
            </a:r>
          </a:p>
          <a:p>
            <a:pPr lvl="1"/>
            <a:r>
              <a:rPr lang="en-US"/>
              <a:t>used for scheduling tasks, heartbeat etc</a:t>
            </a:r>
          </a:p>
          <a:p>
            <a:r>
              <a:rPr lang="en-US"/>
              <a:t>Most of this is in practice hidden from the developer</a:t>
            </a:r>
          </a:p>
        </p:txBody>
      </p:sp>
    </p:spTree>
    <p:extLst>
      <p:ext uri="{BB962C8B-B14F-4D97-AF65-F5344CB8AC3E}">
        <p14:creationId xmlns:p14="http://schemas.microsoft.com/office/powerpoint/2010/main" val="77234307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Does anyone need MapReduce?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122</a:t>
            </a:fld>
            <a:endParaRPr lang="en-US" dirty="0"/>
          </a:p>
        </p:txBody>
      </p:sp>
      <p:sp>
        <p:nvSpPr>
          <p:cNvPr id="4" name="Content Placeholder 3"/>
          <p:cNvSpPr>
            <a:spLocks noGrp="1"/>
          </p:cNvSpPr>
          <p:nvPr>
            <p:ph idx="1"/>
          </p:nvPr>
        </p:nvSpPr>
        <p:spPr>
          <a:xfrm>
            <a:off x="467544" y="1412776"/>
            <a:ext cx="7344816" cy="4968552"/>
          </a:xfrm>
        </p:spPr>
        <p:txBody>
          <a:bodyPr>
            <a:normAutofit/>
          </a:bodyPr>
          <a:lstStyle/>
          <a:p>
            <a:r>
              <a:rPr lang="en-US"/>
              <a:t>I tried to do book recommendations with linear algebra</a:t>
            </a:r>
          </a:p>
          <a:p>
            <a:r>
              <a:rPr lang="en-US"/>
              <a:t>Basically, doing matrix multiplication to produce the full user/item matrix with blanks filled in</a:t>
            </a:r>
          </a:p>
          <a:p>
            <a:r>
              <a:rPr lang="en-US"/>
              <a:t>My Mac wound up freezing</a:t>
            </a:r>
          </a:p>
          <a:p>
            <a:r>
              <a:rPr lang="en-US"/>
              <a:t>185,973 books x 77,805 users = 14,469,629,265</a:t>
            </a:r>
          </a:p>
          <a:p>
            <a:pPr lvl="1"/>
            <a:r>
              <a:rPr lang="en-US"/>
              <a:t>assuming 2 bytes per float = 28 GB of RAM</a:t>
            </a:r>
          </a:p>
          <a:p>
            <a:r>
              <a:rPr lang="en-US"/>
              <a:t>So it doesn’t necessarily take </a:t>
            </a:r>
            <a:r>
              <a:rPr lang="en-US" i="1"/>
              <a:t>that</a:t>
            </a:r>
            <a:r>
              <a:rPr lang="en-US"/>
              <a:t> much to have some use for MapReduce</a:t>
            </a:r>
          </a:p>
        </p:txBody>
      </p:sp>
    </p:spTree>
    <p:extLst>
      <p:ext uri="{BB962C8B-B14F-4D97-AF65-F5344CB8AC3E}">
        <p14:creationId xmlns:p14="http://schemas.microsoft.com/office/powerpoint/2010/main" val="3982924164"/>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word count example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123</a:t>
            </a:fld>
            <a:endParaRPr lang="en-US" dirty="0"/>
          </a:p>
        </p:txBody>
      </p:sp>
      <p:sp>
        <p:nvSpPr>
          <p:cNvPr id="4" name="Content Placeholder 3"/>
          <p:cNvSpPr>
            <a:spLocks noGrp="1"/>
          </p:cNvSpPr>
          <p:nvPr>
            <p:ph idx="1"/>
          </p:nvPr>
        </p:nvSpPr>
        <p:spPr/>
        <p:txBody>
          <a:bodyPr/>
          <a:lstStyle/>
          <a:p>
            <a:r>
              <a:rPr lang="en-US"/>
              <a:t>Classic example of using MapReduce</a:t>
            </a:r>
          </a:p>
          <a:p>
            <a:r>
              <a:rPr lang="en-US"/>
              <a:t>Takes an input directory of text files</a:t>
            </a:r>
          </a:p>
          <a:p>
            <a:r>
              <a:rPr lang="en-US"/>
              <a:t>Processes them to produce word frequency counts</a:t>
            </a:r>
          </a:p>
          <a:p>
            <a:r>
              <a:rPr lang="en-US"/>
              <a:t>To start up, copy data into HDFS</a:t>
            </a:r>
          </a:p>
          <a:p>
            <a:pPr lvl="1"/>
            <a:r>
              <a:rPr lang="nl-NL"/>
              <a:t>bin/hadoop dfs -mkdir &lt;hdfs-dir&gt;</a:t>
            </a:r>
          </a:p>
          <a:p>
            <a:pPr lvl="1"/>
            <a:r>
              <a:rPr lang="nl-NL"/>
              <a:t>bin/hadoop dfs -copyFromLocal &lt;local-dir&gt; &lt;hdfs-dir&gt;</a:t>
            </a:r>
            <a:endParaRPr lang="en-US"/>
          </a:p>
        </p:txBody>
      </p:sp>
    </p:spTree>
    <p:extLst>
      <p:ext uri="{BB962C8B-B14F-4D97-AF65-F5344CB8AC3E}">
        <p14:creationId xmlns:p14="http://schemas.microsoft.com/office/powerpoint/2010/main" val="1987670522"/>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WordCount – the mapper</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124</a:t>
            </a:fld>
            <a:endParaRPr lang="en-US" dirty="0"/>
          </a:p>
        </p:txBody>
      </p:sp>
      <p:sp>
        <p:nvSpPr>
          <p:cNvPr id="4" name="Content Placeholder 3"/>
          <p:cNvSpPr>
            <a:spLocks noGrp="1"/>
          </p:cNvSpPr>
          <p:nvPr>
            <p:ph idx="1"/>
          </p:nvPr>
        </p:nvSpPr>
        <p:spPr/>
        <p:txBody>
          <a:bodyPr>
            <a:normAutofit fontScale="77500" lnSpcReduction="20000"/>
          </a:bodyPr>
          <a:lstStyle/>
          <a:p>
            <a:pPr marL="0" indent="0">
              <a:buNone/>
            </a:pPr>
            <a:r>
              <a:rPr lang="en-US"/>
              <a:t>public static class Map extends Mapper&lt;LongWritable, Text, Text, IntWritable&gt; {</a:t>
            </a:r>
          </a:p>
          <a:p>
            <a:pPr marL="0" indent="0">
              <a:buNone/>
            </a:pPr>
            <a:r>
              <a:rPr lang="en-US"/>
              <a:t>  private final static IntWritable one = new IntWritable(1);</a:t>
            </a:r>
          </a:p>
          <a:p>
            <a:pPr marL="0" indent="0">
              <a:buNone/>
            </a:pPr>
            <a:r>
              <a:rPr lang="en-US"/>
              <a:t>  private Text word = new Text();</a:t>
            </a:r>
          </a:p>
          <a:p>
            <a:pPr marL="0" indent="0">
              <a:buNone/>
            </a:pPr>
            <a:r>
              <a:rPr lang="en-US"/>
              <a:t>  </a:t>
            </a:r>
          </a:p>
          <a:p>
            <a:pPr marL="0" indent="0">
              <a:buNone/>
            </a:pPr>
            <a:r>
              <a:rPr lang="en-US"/>
              <a:t>  public void map(LongWritable key, Text value, Context context) {</a:t>
            </a:r>
          </a:p>
          <a:p>
            <a:pPr marL="0" indent="0">
              <a:buNone/>
            </a:pPr>
            <a:r>
              <a:rPr lang="en-US"/>
              <a:t>    String line = value.toString();</a:t>
            </a:r>
          </a:p>
          <a:p>
            <a:pPr marL="0" indent="0">
              <a:buNone/>
            </a:pPr>
            <a:r>
              <a:rPr lang="en-US"/>
              <a:t>    StringTokenizer tokenizer = new StringTokenizer(line);</a:t>
            </a:r>
          </a:p>
          <a:p>
            <a:pPr marL="0" indent="0">
              <a:buNone/>
            </a:pPr>
            <a:r>
              <a:rPr lang="en-US"/>
              <a:t>    while (tokenizer.hasMoreTokens()) {</a:t>
            </a:r>
          </a:p>
          <a:p>
            <a:pPr marL="0" indent="0">
              <a:buNone/>
            </a:pPr>
            <a:r>
              <a:rPr lang="en-US"/>
              <a:t>      word.set(tokenizer.nextToken());</a:t>
            </a:r>
          </a:p>
          <a:p>
            <a:pPr marL="0" indent="0">
              <a:buNone/>
            </a:pPr>
            <a:r>
              <a:rPr lang="en-US"/>
              <a:t>      context.write(word, one);</a:t>
            </a:r>
          </a:p>
          <a:p>
            <a:pPr marL="0" indent="0">
              <a:buNone/>
            </a:pPr>
            <a:r>
              <a:rPr lang="en-US"/>
              <a:t>    }</a:t>
            </a:r>
          </a:p>
          <a:p>
            <a:pPr marL="0" indent="0">
              <a:buNone/>
            </a:pPr>
            <a:r>
              <a:rPr lang="en-US"/>
              <a:t>  }</a:t>
            </a:r>
          </a:p>
          <a:p>
            <a:pPr marL="0" indent="0">
              <a:buNone/>
            </a:pPr>
            <a:r>
              <a:rPr lang="en-US"/>
              <a:t>} </a:t>
            </a:r>
          </a:p>
        </p:txBody>
      </p:sp>
      <p:sp>
        <p:nvSpPr>
          <p:cNvPr id="5" name="TextBox 4"/>
          <p:cNvSpPr txBox="1"/>
          <p:nvPr/>
        </p:nvSpPr>
        <p:spPr>
          <a:xfrm>
            <a:off x="3491880" y="5445224"/>
            <a:ext cx="5667274" cy="923330"/>
          </a:xfrm>
          <a:prstGeom prst="rect">
            <a:avLst/>
          </a:prstGeom>
          <a:noFill/>
        </p:spPr>
        <p:txBody>
          <a:bodyPr wrap="none" rtlCol="0">
            <a:spAutoFit/>
          </a:bodyPr>
          <a:lstStyle/>
          <a:p>
            <a:r>
              <a:rPr lang="en-US"/>
              <a:t>By default, Hadoop will scan all text files in input directory</a:t>
            </a:r>
          </a:p>
          <a:p>
            <a:r>
              <a:rPr lang="en-US"/>
              <a:t>Each line in each file will become a mapper task</a:t>
            </a:r>
          </a:p>
          <a:p>
            <a:r>
              <a:rPr lang="en-US"/>
              <a:t>And thus a “Text value” input to a map() call</a:t>
            </a:r>
          </a:p>
        </p:txBody>
      </p:sp>
    </p:spTree>
    <p:extLst>
      <p:ext uri="{BB962C8B-B14F-4D97-AF65-F5344CB8AC3E}">
        <p14:creationId xmlns:p14="http://schemas.microsoft.com/office/powerpoint/2010/main" val="3723965373"/>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WordCount – the reducer</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125</a:t>
            </a:fld>
            <a:endParaRPr lang="en-US" dirty="0"/>
          </a:p>
        </p:txBody>
      </p:sp>
      <p:sp>
        <p:nvSpPr>
          <p:cNvPr id="4" name="Content Placeholder 3"/>
          <p:cNvSpPr>
            <a:spLocks noGrp="1"/>
          </p:cNvSpPr>
          <p:nvPr>
            <p:ph idx="1"/>
          </p:nvPr>
        </p:nvSpPr>
        <p:spPr/>
        <p:txBody>
          <a:bodyPr>
            <a:normAutofit fontScale="92500"/>
          </a:bodyPr>
          <a:lstStyle/>
          <a:p>
            <a:pPr marL="0" indent="0">
              <a:buNone/>
            </a:pPr>
            <a:r>
              <a:rPr lang="en-US"/>
              <a:t>public static class Reduce extends Reducer&lt;Text, IntWritable, Text, IntWritable&gt; {</a:t>
            </a:r>
          </a:p>
          <a:p>
            <a:pPr marL="0" indent="0">
              <a:buNone/>
            </a:pPr>
            <a:endParaRPr lang="en-US"/>
          </a:p>
          <a:p>
            <a:pPr marL="0" indent="0">
              <a:buNone/>
            </a:pPr>
            <a:r>
              <a:rPr lang="en-US"/>
              <a:t>  public void reduce(Text key, Iterable&lt;IntWritable&gt; values, Context context) {</a:t>
            </a:r>
          </a:p>
          <a:p>
            <a:pPr marL="0" indent="0">
              <a:buNone/>
            </a:pPr>
            <a:r>
              <a:rPr lang="en-US"/>
              <a:t>    int sum = 0;</a:t>
            </a:r>
          </a:p>
          <a:p>
            <a:pPr marL="0" indent="0">
              <a:buNone/>
            </a:pPr>
            <a:r>
              <a:rPr lang="en-US"/>
              <a:t>    for (IntWritable val : values)</a:t>
            </a:r>
          </a:p>
          <a:p>
            <a:pPr marL="0" indent="0">
              <a:buNone/>
            </a:pPr>
            <a:r>
              <a:rPr lang="en-US"/>
              <a:t>      sum += val.get();</a:t>
            </a:r>
          </a:p>
          <a:p>
            <a:pPr marL="0" indent="0">
              <a:buNone/>
            </a:pPr>
            <a:r>
              <a:rPr lang="en-US"/>
              <a:t>    context.write(key, new IntWritable(sum));</a:t>
            </a:r>
          </a:p>
          <a:p>
            <a:pPr marL="0" indent="0">
              <a:buNone/>
            </a:pPr>
            <a:r>
              <a:rPr lang="en-US"/>
              <a:t>  }</a:t>
            </a:r>
          </a:p>
          <a:p>
            <a:pPr marL="0" indent="0">
              <a:buNone/>
            </a:pPr>
            <a:r>
              <a:rPr lang="en-US"/>
              <a:t>}</a:t>
            </a:r>
          </a:p>
        </p:txBody>
      </p:sp>
    </p:spTree>
    <p:extLst>
      <p:ext uri="{BB962C8B-B14F-4D97-AF65-F5344CB8AC3E}">
        <p14:creationId xmlns:p14="http://schemas.microsoft.com/office/powerpoint/2010/main" val="299008324"/>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Hadoop ecosystem</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126</a:t>
            </a:fld>
            <a:endParaRPr lang="en-US" dirty="0"/>
          </a:p>
        </p:txBody>
      </p:sp>
      <p:sp>
        <p:nvSpPr>
          <p:cNvPr id="4" name="Content Placeholder 3"/>
          <p:cNvSpPr>
            <a:spLocks noGrp="1"/>
          </p:cNvSpPr>
          <p:nvPr>
            <p:ph idx="1"/>
          </p:nvPr>
        </p:nvSpPr>
        <p:spPr/>
        <p:txBody>
          <a:bodyPr/>
          <a:lstStyle/>
          <a:p>
            <a:r>
              <a:rPr lang="en-US"/>
              <a:t>Pig</a:t>
            </a:r>
          </a:p>
          <a:p>
            <a:pPr lvl="1"/>
            <a:r>
              <a:rPr lang="en-US"/>
              <a:t>dataflow language for setting up MR jobs</a:t>
            </a:r>
          </a:p>
          <a:p>
            <a:r>
              <a:rPr lang="en-US"/>
              <a:t>HBase</a:t>
            </a:r>
          </a:p>
          <a:p>
            <a:pPr lvl="1"/>
            <a:r>
              <a:rPr lang="en-US"/>
              <a:t>NoSQL database to store MR input in</a:t>
            </a:r>
          </a:p>
          <a:p>
            <a:r>
              <a:rPr lang="en-US"/>
              <a:t>Hive</a:t>
            </a:r>
          </a:p>
          <a:p>
            <a:pPr lvl="1"/>
            <a:r>
              <a:rPr lang="en-US"/>
              <a:t>SQL-like query language on top of Hadoop</a:t>
            </a:r>
          </a:p>
          <a:p>
            <a:r>
              <a:rPr lang="en-US"/>
              <a:t>Mahout</a:t>
            </a:r>
          </a:p>
          <a:p>
            <a:pPr lvl="1"/>
            <a:r>
              <a:rPr lang="en-US"/>
              <a:t>machine learning library on top of Hadoop</a:t>
            </a:r>
          </a:p>
          <a:p>
            <a:r>
              <a:rPr lang="en-US"/>
              <a:t>Hadoop Streaming</a:t>
            </a:r>
          </a:p>
          <a:p>
            <a:pPr lvl="1"/>
            <a:r>
              <a:rPr lang="en-US"/>
              <a:t>utility for writing mappers and reducers as command-line tools in other languages</a:t>
            </a:r>
          </a:p>
        </p:txBody>
      </p:sp>
    </p:spTree>
    <p:extLst>
      <p:ext uri="{BB962C8B-B14F-4D97-AF65-F5344CB8AC3E}">
        <p14:creationId xmlns:p14="http://schemas.microsoft.com/office/powerpoint/2010/main" val="3310108182"/>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Word count in HiveQL</a:t>
            </a:r>
          </a:p>
        </p:txBody>
      </p:sp>
      <p:sp>
        <p:nvSpPr>
          <p:cNvPr id="5" name="Content Placeholder 4"/>
          <p:cNvSpPr>
            <a:spLocks noGrp="1"/>
          </p:cNvSpPr>
          <p:nvPr>
            <p:ph idx="1"/>
          </p:nvPr>
        </p:nvSpPr>
        <p:spPr>
          <a:xfrm>
            <a:off x="467544" y="1412776"/>
            <a:ext cx="7200800" cy="4968552"/>
          </a:xfrm>
        </p:spPr>
        <p:txBody>
          <a:bodyPr>
            <a:normAutofit fontScale="70000" lnSpcReduction="20000"/>
          </a:bodyPr>
          <a:lstStyle/>
          <a:p>
            <a:pPr marL="0" indent="0">
              <a:buNone/>
            </a:pPr>
            <a:r>
              <a:rPr lang="en-US"/>
              <a:t>CREATE TABLE input (line STRING);</a:t>
            </a:r>
          </a:p>
          <a:p>
            <a:pPr marL="0" indent="0">
              <a:buNone/>
            </a:pPr>
            <a:r>
              <a:rPr lang="en-US"/>
              <a:t>LOAD DATA LOCAL INPATH 'input.tsv' OVERWRITE INTO TABLE input;</a:t>
            </a:r>
          </a:p>
          <a:p>
            <a:pPr marL="0" indent="0">
              <a:buNone/>
            </a:pPr>
            <a:endParaRPr lang="en-US"/>
          </a:p>
          <a:p>
            <a:pPr marL="0" indent="0">
              <a:buNone/>
            </a:pPr>
            <a:r>
              <a:rPr lang="en-US"/>
              <a:t>-- temporary table to hold words...</a:t>
            </a:r>
          </a:p>
          <a:p>
            <a:pPr marL="0" indent="0">
              <a:buNone/>
            </a:pPr>
            <a:r>
              <a:rPr lang="en-US"/>
              <a:t>CREATE TABLE words (word STRING);</a:t>
            </a:r>
          </a:p>
          <a:p>
            <a:pPr marL="0" indent="0">
              <a:buNone/>
            </a:pPr>
            <a:endParaRPr lang="en-US"/>
          </a:p>
          <a:p>
            <a:pPr marL="0" indent="0">
              <a:buNone/>
            </a:pPr>
            <a:r>
              <a:rPr lang="en-US"/>
              <a:t>add file splitter.py;</a:t>
            </a:r>
          </a:p>
          <a:p>
            <a:pPr marL="0" indent="0">
              <a:buNone/>
            </a:pPr>
            <a:endParaRPr lang="en-US"/>
          </a:p>
          <a:p>
            <a:pPr marL="0" indent="0">
              <a:buNone/>
            </a:pPr>
            <a:r>
              <a:rPr lang="en-US"/>
              <a:t>INSERT OVERWRITE TABLE words </a:t>
            </a:r>
          </a:p>
          <a:p>
            <a:pPr marL="0" indent="0">
              <a:buNone/>
            </a:pPr>
            <a:r>
              <a:rPr lang="en-US"/>
              <a:t>  SELECT TRANSFORM(text) </a:t>
            </a:r>
          </a:p>
          <a:p>
            <a:pPr marL="0" indent="0">
              <a:buNone/>
            </a:pPr>
            <a:r>
              <a:rPr lang="en-US"/>
              <a:t>    USING 'python splitter.py' </a:t>
            </a:r>
          </a:p>
          <a:p>
            <a:pPr marL="0" indent="0">
              <a:buNone/>
            </a:pPr>
            <a:r>
              <a:rPr lang="en-US"/>
              <a:t>    AS word</a:t>
            </a:r>
          </a:p>
          <a:p>
            <a:pPr marL="0" indent="0">
              <a:buNone/>
            </a:pPr>
            <a:r>
              <a:rPr lang="en-US"/>
              <a:t>  FROM input;</a:t>
            </a:r>
          </a:p>
          <a:p>
            <a:pPr marL="0" indent="0">
              <a:buNone/>
            </a:pPr>
            <a:endParaRPr lang="en-US"/>
          </a:p>
          <a:p>
            <a:pPr marL="0" indent="0">
              <a:buNone/>
            </a:pPr>
            <a:r>
              <a:rPr lang="en-US"/>
              <a:t>SELECT word, COUNT(*) </a:t>
            </a:r>
          </a:p>
          <a:p>
            <a:pPr marL="0" indent="0">
              <a:buNone/>
            </a:pPr>
            <a:r>
              <a:rPr lang="en-US"/>
              <a:t>FROM input </a:t>
            </a:r>
          </a:p>
          <a:p>
            <a:pPr marL="0" indent="0">
              <a:buNone/>
            </a:pPr>
            <a:r>
              <a:rPr lang="en-US"/>
              <a:t>LATERAL VIEW explode(split(text, ' ')) lTable as word </a:t>
            </a:r>
          </a:p>
          <a:p>
            <a:pPr marL="0" indent="0">
              <a:buNone/>
            </a:pPr>
            <a:r>
              <a:rPr lang="en-US"/>
              <a:t>GROUP BY word;</a:t>
            </a:r>
          </a:p>
        </p:txBody>
      </p:sp>
      <p:sp>
        <p:nvSpPr>
          <p:cNvPr id="2" name="Slide Number Placeholder 1"/>
          <p:cNvSpPr>
            <a:spLocks noGrp="1"/>
          </p:cNvSpPr>
          <p:nvPr>
            <p:ph type="sldNum" sz="quarter" idx="11"/>
          </p:nvPr>
        </p:nvSpPr>
        <p:spPr/>
        <p:txBody>
          <a:bodyPr/>
          <a:lstStyle/>
          <a:p>
            <a:fld id="{6C43C368-B4F5-3E41-AC60-B61C23CF3503}" type="slidenum">
              <a:rPr lang="en-US" smtClean="0"/>
              <a:pPr/>
              <a:t>127</a:t>
            </a:fld>
            <a:endParaRPr lang="en-US"/>
          </a:p>
        </p:txBody>
      </p:sp>
    </p:spTree>
    <p:extLst>
      <p:ext uri="{BB962C8B-B14F-4D97-AF65-F5344CB8AC3E}">
        <p14:creationId xmlns:p14="http://schemas.microsoft.com/office/powerpoint/2010/main" val="1625043663"/>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Word count in Pig</a:t>
            </a:r>
          </a:p>
        </p:txBody>
      </p:sp>
      <p:sp>
        <p:nvSpPr>
          <p:cNvPr id="3" name="Content Placeholder 2"/>
          <p:cNvSpPr>
            <a:spLocks noGrp="1"/>
          </p:cNvSpPr>
          <p:nvPr>
            <p:ph idx="1"/>
          </p:nvPr>
        </p:nvSpPr>
        <p:spPr/>
        <p:txBody>
          <a:bodyPr>
            <a:normAutofit fontScale="55000" lnSpcReduction="20000"/>
          </a:bodyPr>
          <a:lstStyle/>
          <a:p>
            <a:pPr marL="0" indent="0">
              <a:buNone/>
            </a:pPr>
            <a:r>
              <a:rPr lang="en-US"/>
              <a:t>input_lines = LOAD '/tmp/my-copy-of-all-pages-on-internet' AS (line:chararray);</a:t>
            </a:r>
          </a:p>
          <a:p>
            <a:pPr marL="0" indent="0">
              <a:buNone/>
            </a:pPr>
            <a:r>
              <a:rPr lang="en-US"/>
              <a:t> </a:t>
            </a:r>
          </a:p>
          <a:p>
            <a:pPr marL="0" indent="0">
              <a:buNone/>
            </a:pPr>
            <a:r>
              <a:rPr lang="en-US"/>
              <a:t>-- Extract words from each line and put them into a pig bag</a:t>
            </a:r>
          </a:p>
          <a:p>
            <a:pPr marL="0" indent="0">
              <a:buNone/>
            </a:pPr>
            <a:r>
              <a:rPr lang="en-US"/>
              <a:t>-- datatype, then flatten the bag to get one word on each row</a:t>
            </a:r>
          </a:p>
          <a:p>
            <a:pPr marL="0" indent="0">
              <a:buNone/>
            </a:pPr>
            <a:r>
              <a:rPr lang="en-US"/>
              <a:t>words = FOREACH input_lines GENERATE FLATTEN(TOKENIZE(line)) AS word;</a:t>
            </a:r>
          </a:p>
          <a:p>
            <a:pPr marL="0" indent="0">
              <a:buNone/>
            </a:pPr>
            <a:r>
              <a:rPr lang="en-US"/>
              <a:t> </a:t>
            </a:r>
          </a:p>
          <a:p>
            <a:pPr marL="0" indent="0">
              <a:buNone/>
            </a:pPr>
            <a:r>
              <a:rPr lang="en-US"/>
              <a:t>-- filter out any words that are just white spaces</a:t>
            </a:r>
          </a:p>
          <a:p>
            <a:pPr marL="0" indent="0">
              <a:buNone/>
            </a:pPr>
            <a:r>
              <a:rPr lang="en-US"/>
              <a:t>filtered_words = FILTER words BY word MATCHES '\\w+';</a:t>
            </a:r>
          </a:p>
          <a:p>
            <a:pPr marL="0" indent="0">
              <a:buNone/>
            </a:pPr>
            <a:r>
              <a:rPr lang="en-US"/>
              <a:t> </a:t>
            </a:r>
          </a:p>
          <a:p>
            <a:pPr marL="0" indent="0">
              <a:buNone/>
            </a:pPr>
            <a:r>
              <a:rPr lang="en-US"/>
              <a:t>-- create a group for each word</a:t>
            </a:r>
          </a:p>
          <a:p>
            <a:pPr marL="0" indent="0">
              <a:buNone/>
            </a:pPr>
            <a:r>
              <a:rPr lang="en-US"/>
              <a:t>word_groups = GROUP filtered_words BY word;</a:t>
            </a:r>
          </a:p>
          <a:p>
            <a:pPr marL="0" indent="0">
              <a:buNone/>
            </a:pPr>
            <a:r>
              <a:rPr lang="en-US"/>
              <a:t> </a:t>
            </a:r>
          </a:p>
          <a:p>
            <a:pPr marL="0" indent="0">
              <a:buNone/>
            </a:pPr>
            <a:r>
              <a:rPr lang="en-US"/>
              <a:t>-- count the entries in each group</a:t>
            </a:r>
          </a:p>
          <a:p>
            <a:pPr marL="0" indent="0">
              <a:buNone/>
            </a:pPr>
            <a:r>
              <a:rPr lang="en-US"/>
              <a:t>word_count = FOREACH word_groups GENERATE COUNT(filtered_words) AS count, group AS word;</a:t>
            </a:r>
          </a:p>
          <a:p>
            <a:pPr marL="0" indent="0">
              <a:buNone/>
            </a:pPr>
            <a:r>
              <a:rPr lang="en-US"/>
              <a:t> </a:t>
            </a:r>
          </a:p>
          <a:p>
            <a:pPr marL="0" indent="0">
              <a:buNone/>
            </a:pPr>
            <a:r>
              <a:rPr lang="en-US"/>
              <a:t>-- order the records by count</a:t>
            </a:r>
          </a:p>
          <a:p>
            <a:pPr marL="0" indent="0">
              <a:buNone/>
            </a:pPr>
            <a:r>
              <a:rPr lang="en-US"/>
              <a:t>ordered_word_count = ORDER word_count BY count DESC;</a:t>
            </a:r>
          </a:p>
          <a:p>
            <a:pPr marL="0" indent="0">
              <a:buNone/>
            </a:pPr>
            <a:r>
              <a:rPr lang="en-US"/>
              <a:t>STORE ordered_word_count INTO '/tmp/number-of-words-on-internet';</a:t>
            </a:r>
          </a:p>
        </p:txBody>
      </p:sp>
      <p:sp>
        <p:nvSpPr>
          <p:cNvPr id="4" name="Slide Number Placeholder 3"/>
          <p:cNvSpPr>
            <a:spLocks noGrp="1"/>
          </p:cNvSpPr>
          <p:nvPr>
            <p:ph type="sldNum" sz="quarter" idx="11"/>
          </p:nvPr>
        </p:nvSpPr>
        <p:spPr/>
        <p:txBody>
          <a:bodyPr/>
          <a:lstStyle/>
          <a:p>
            <a:fld id="{6C43C368-B4F5-3E41-AC60-B61C23CF3503}" type="slidenum">
              <a:rPr lang="en-US" smtClean="0"/>
              <a:pPr/>
              <a:t>128</a:t>
            </a:fld>
            <a:endParaRPr lang="en-US" dirty="0"/>
          </a:p>
        </p:txBody>
      </p:sp>
    </p:spTree>
    <p:extLst>
      <p:ext uri="{BB962C8B-B14F-4D97-AF65-F5344CB8AC3E}">
        <p14:creationId xmlns:p14="http://schemas.microsoft.com/office/powerpoint/2010/main" val="210001050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Applications of MapReduce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129</a:t>
            </a:fld>
            <a:endParaRPr lang="en-US" dirty="0"/>
          </a:p>
        </p:txBody>
      </p:sp>
      <p:sp>
        <p:nvSpPr>
          <p:cNvPr id="4" name="Content Placeholder 3"/>
          <p:cNvSpPr>
            <a:spLocks noGrp="1"/>
          </p:cNvSpPr>
          <p:nvPr>
            <p:ph idx="1"/>
          </p:nvPr>
        </p:nvSpPr>
        <p:spPr/>
        <p:txBody>
          <a:bodyPr/>
          <a:lstStyle/>
          <a:p>
            <a:r>
              <a:rPr lang="en-US"/>
              <a:t>Linear algebra operations</a:t>
            </a:r>
          </a:p>
          <a:p>
            <a:pPr lvl="1"/>
            <a:r>
              <a:rPr lang="en-US"/>
              <a:t>easily mapreducible</a:t>
            </a:r>
          </a:p>
          <a:p>
            <a:r>
              <a:rPr lang="en-US"/>
              <a:t>SQL queries over heterogeneous data</a:t>
            </a:r>
          </a:p>
          <a:p>
            <a:pPr lvl="1"/>
            <a:r>
              <a:rPr lang="en-US"/>
              <a:t>basically requires only a mapping to tables</a:t>
            </a:r>
          </a:p>
          <a:p>
            <a:pPr lvl="1"/>
            <a:r>
              <a:rPr lang="en-US"/>
              <a:t>relational algebra easy to do in MapReduce</a:t>
            </a:r>
          </a:p>
          <a:p>
            <a:r>
              <a:rPr lang="en-US"/>
              <a:t>PageRank</a:t>
            </a:r>
          </a:p>
          <a:p>
            <a:pPr lvl="1"/>
            <a:r>
              <a:rPr lang="en-US"/>
              <a:t>basically one big set of matrix multiplications</a:t>
            </a:r>
          </a:p>
          <a:p>
            <a:pPr lvl="1"/>
            <a:r>
              <a:rPr lang="en-US"/>
              <a:t>the original application of MapReduce</a:t>
            </a:r>
          </a:p>
          <a:p>
            <a:r>
              <a:rPr lang="en-US"/>
              <a:t>Recommendation engines</a:t>
            </a:r>
          </a:p>
          <a:p>
            <a:pPr lvl="1"/>
            <a:r>
              <a:rPr lang="en-US"/>
              <a:t>the SON algorithm</a:t>
            </a:r>
          </a:p>
          <a:p>
            <a:r>
              <a:rPr lang="en-US"/>
              <a:t>...</a:t>
            </a:r>
          </a:p>
        </p:txBody>
      </p:sp>
    </p:spTree>
    <p:extLst>
      <p:ext uri="{BB962C8B-B14F-4D97-AF65-F5344CB8AC3E}">
        <p14:creationId xmlns:p14="http://schemas.microsoft.com/office/powerpoint/2010/main" val="3805407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C43C368-B4F5-3E41-AC60-B61C23CF3503}" type="slidenum">
              <a:rPr lang="en-US" smtClean="0"/>
              <a:pPr/>
              <a:t>13</a:t>
            </a:fld>
            <a:endParaRPr lang="en-US"/>
          </a:p>
        </p:txBody>
      </p:sp>
      <p:pic>
        <p:nvPicPr>
          <p:cNvPr id="3" name="Picture 2"/>
          <p:cNvPicPr>
            <a:picLocks noChangeAspect="1"/>
          </p:cNvPicPr>
          <p:nvPr/>
        </p:nvPicPr>
        <p:blipFill>
          <a:blip r:embed="rId2"/>
          <a:stretch>
            <a:fillRect/>
          </a:stretch>
        </p:blipFill>
        <p:spPr>
          <a:xfrm>
            <a:off x="539552" y="0"/>
            <a:ext cx="4418671" cy="6858000"/>
          </a:xfrm>
          <a:prstGeom prst="rect">
            <a:avLst/>
          </a:prstGeom>
        </p:spPr>
      </p:pic>
      <p:sp>
        <p:nvSpPr>
          <p:cNvPr id="4" name="Rectangle 3"/>
          <p:cNvSpPr/>
          <p:nvPr/>
        </p:nvSpPr>
        <p:spPr>
          <a:xfrm>
            <a:off x="5292080" y="764704"/>
            <a:ext cx="3438128" cy="923330"/>
          </a:xfrm>
          <a:prstGeom prst="rect">
            <a:avLst/>
          </a:prstGeom>
        </p:spPr>
        <p:txBody>
          <a:bodyPr wrap="square">
            <a:spAutoFit/>
          </a:bodyPr>
          <a:lstStyle/>
          <a:p>
            <a:r>
              <a:rPr lang="en-US"/>
              <a:t>“quadrupling the average cow's milk production since your parents were born”</a:t>
            </a:r>
          </a:p>
        </p:txBody>
      </p:sp>
      <p:sp>
        <p:nvSpPr>
          <p:cNvPr id="5" name="Rectangle 4"/>
          <p:cNvSpPr/>
          <p:nvPr/>
        </p:nvSpPr>
        <p:spPr>
          <a:xfrm>
            <a:off x="5325444" y="2276872"/>
            <a:ext cx="3495028" cy="2585323"/>
          </a:xfrm>
          <a:prstGeom prst="rect">
            <a:avLst/>
          </a:prstGeom>
        </p:spPr>
        <p:txBody>
          <a:bodyPr wrap="square">
            <a:spAutoFit/>
          </a:bodyPr>
          <a:lstStyle/>
          <a:p>
            <a:r>
              <a:rPr lang="en-US"/>
              <a:t>"When Freddie [as he is known] had no daughter records our equations predicted from his DNA that he would be the best bull," USDA research geneticist  Paul VanRaden emailed me with a detectable hint of pride. "Now he is the best progeny tested bull (as predicted)."</a:t>
            </a:r>
          </a:p>
        </p:txBody>
      </p:sp>
    </p:spTree>
    <p:extLst>
      <p:ext uri="{BB962C8B-B14F-4D97-AF65-F5344CB8AC3E}">
        <p14:creationId xmlns:p14="http://schemas.microsoft.com/office/powerpoint/2010/main" val="3124915737"/>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Apache Mahout</a:t>
            </a:r>
          </a:p>
        </p:txBody>
      </p:sp>
      <p:sp>
        <p:nvSpPr>
          <p:cNvPr id="2" name="Slide Number Placeholder 1"/>
          <p:cNvSpPr>
            <a:spLocks noGrp="1"/>
          </p:cNvSpPr>
          <p:nvPr>
            <p:ph type="sldNum" sz="quarter" idx="11"/>
          </p:nvPr>
        </p:nvSpPr>
        <p:spPr/>
        <p:txBody>
          <a:bodyPr/>
          <a:lstStyle/>
          <a:p>
            <a:fld id="{6C43C368-B4F5-3E41-AC60-B61C23CF3503}" type="slidenum">
              <a:rPr lang="en-US" smtClean="0"/>
              <a:pPr/>
              <a:t>130</a:t>
            </a:fld>
            <a:endParaRPr lang="en-US"/>
          </a:p>
        </p:txBody>
      </p:sp>
      <p:sp>
        <p:nvSpPr>
          <p:cNvPr id="5" name="Content Placeholder 4"/>
          <p:cNvSpPr>
            <a:spLocks noGrp="1"/>
          </p:cNvSpPr>
          <p:nvPr>
            <p:ph idx="1"/>
          </p:nvPr>
        </p:nvSpPr>
        <p:spPr>
          <a:xfrm>
            <a:off x="467544" y="1412776"/>
            <a:ext cx="7128792" cy="5040560"/>
          </a:xfrm>
        </p:spPr>
        <p:txBody>
          <a:bodyPr>
            <a:normAutofit lnSpcReduction="10000"/>
          </a:bodyPr>
          <a:lstStyle/>
          <a:p>
            <a:r>
              <a:rPr lang="en-US"/>
              <a:t>Has three main application areas</a:t>
            </a:r>
          </a:p>
          <a:p>
            <a:pPr lvl="1"/>
            <a:r>
              <a:rPr lang="en-US"/>
              <a:t>others are welcome, but this is mainly what’s there now</a:t>
            </a:r>
          </a:p>
          <a:p>
            <a:r>
              <a:rPr lang="en-US"/>
              <a:t>Recommendation engines</a:t>
            </a:r>
          </a:p>
          <a:p>
            <a:pPr lvl="1"/>
            <a:r>
              <a:rPr lang="en-US"/>
              <a:t>several different similarity measures</a:t>
            </a:r>
          </a:p>
          <a:p>
            <a:pPr lvl="1"/>
            <a:r>
              <a:rPr lang="en-US"/>
              <a:t>collaborative filtering</a:t>
            </a:r>
          </a:p>
          <a:p>
            <a:pPr lvl="1"/>
            <a:r>
              <a:rPr lang="en-US"/>
              <a:t>Slope-one algorithm</a:t>
            </a:r>
          </a:p>
          <a:p>
            <a:r>
              <a:rPr lang="en-US"/>
              <a:t>Clustering</a:t>
            </a:r>
          </a:p>
          <a:p>
            <a:pPr lvl="1"/>
            <a:r>
              <a:rPr lang="en-US"/>
              <a:t>k-means and fuzzy k-means</a:t>
            </a:r>
          </a:p>
          <a:p>
            <a:pPr lvl="1"/>
            <a:r>
              <a:rPr lang="en-US"/>
              <a:t>Latent Dirichlet Allocation</a:t>
            </a:r>
          </a:p>
          <a:p>
            <a:r>
              <a:rPr lang="en-US"/>
              <a:t>Classification</a:t>
            </a:r>
          </a:p>
          <a:p>
            <a:pPr lvl="1"/>
            <a:r>
              <a:rPr lang="en-US"/>
              <a:t>stochastic gradient descent</a:t>
            </a:r>
          </a:p>
          <a:p>
            <a:pPr lvl="1"/>
            <a:r>
              <a:rPr lang="en-US"/>
              <a:t>Support Vector Machines</a:t>
            </a:r>
          </a:p>
          <a:p>
            <a:pPr lvl="1"/>
            <a:r>
              <a:rPr lang="en-US"/>
              <a:t>Naïve Bayes</a:t>
            </a:r>
          </a:p>
          <a:p>
            <a:pPr lvl="1"/>
            <a:endParaRPr lang="en-US"/>
          </a:p>
        </p:txBody>
      </p:sp>
      <p:pic>
        <p:nvPicPr>
          <p:cNvPr id="7" name="Picture 6"/>
          <p:cNvPicPr>
            <a:picLocks noChangeAspect="1"/>
          </p:cNvPicPr>
          <p:nvPr/>
        </p:nvPicPr>
        <p:blipFill>
          <a:blip r:embed="rId2"/>
          <a:stretch>
            <a:fillRect/>
          </a:stretch>
        </p:blipFill>
        <p:spPr>
          <a:xfrm>
            <a:off x="4257092" y="19160"/>
            <a:ext cx="3539232" cy="1393616"/>
          </a:xfrm>
          <a:prstGeom prst="rect">
            <a:avLst/>
          </a:prstGeom>
        </p:spPr>
      </p:pic>
    </p:spTree>
    <p:extLst>
      <p:ext uri="{BB962C8B-B14F-4D97-AF65-F5344CB8AC3E}">
        <p14:creationId xmlns:p14="http://schemas.microsoft.com/office/powerpoint/2010/main" val="382331686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SQL to relational algebra</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131</a:t>
            </a:fld>
            <a:endParaRPr lang="en-US" dirty="0"/>
          </a:p>
        </p:txBody>
      </p:sp>
      <p:sp>
        <p:nvSpPr>
          <p:cNvPr id="4" name="Content Placeholder 3"/>
          <p:cNvSpPr>
            <a:spLocks noGrp="1"/>
          </p:cNvSpPr>
          <p:nvPr>
            <p:ph idx="1"/>
          </p:nvPr>
        </p:nvSpPr>
        <p:spPr/>
        <p:txBody>
          <a:bodyPr/>
          <a:lstStyle/>
          <a:p>
            <a:pPr marL="0" indent="0">
              <a:buNone/>
            </a:pPr>
            <a:r>
              <a:rPr lang="en-US" dirty="0"/>
              <a:t>select lives.person_name, city </a:t>
            </a:r>
          </a:p>
          <a:p>
            <a:pPr marL="0" indent="0">
              <a:buNone/>
            </a:pPr>
            <a:r>
              <a:rPr lang="en-US" dirty="0"/>
              <a:t>from works, lives</a:t>
            </a:r>
            <a:br>
              <a:rPr lang="en-US" dirty="0"/>
            </a:br>
            <a:r>
              <a:rPr lang="en-US" dirty="0"/>
              <a:t>where company_name = ’FBC’ and </a:t>
            </a:r>
          </a:p>
          <a:p>
            <a:pPr marL="0" indent="0">
              <a:buNone/>
            </a:pPr>
            <a:r>
              <a:rPr lang="en-US" dirty="0"/>
              <a:t>        works.person_name = lives.person_name </a:t>
            </a:r>
            <a:endParaRPr lang="en-US"/>
          </a:p>
          <a:p>
            <a:pPr marL="0" indent="0">
              <a:buNone/>
            </a:pPr>
            <a:endParaRPr lang="en-US"/>
          </a:p>
        </p:txBody>
      </p:sp>
      <p:pic>
        <p:nvPicPr>
          <p:cNvPr id="6" name="Picture 5"/>
          <p:cNvPicPr>
            <a:picLocks noChangeAspect="1"/>
          </p:cNvPicPr>
          <p:nvPr/>
        </p:nvPicPr>
        <p:blipFill>
          <a:blip r:embed="rId2"/>
          <a:stretch>
            <a:fillRect/>
          </a:stretch>
        </p:blipFill>
        <p:spPr>
          <a:xfrm>
            <a:off x="1547664" y="3933056"/>
            <a:ext cx="4648200" cy="1168400"/>
          </a:xfrm>
          <a:prstGeom prst="rect">
            <a:avLst/>
          </a:prstGeom>
        </p:spPr>
      </p:pic>
      <p:pic>
        <p:nvPicPr>
          <p:cNvPr id="5" name="Picture 4"/>
          <p:cNvPicPr>
            <a:picLocks noChangeAspect="1"/>
          </p:cNvPicPr>
          <p:nvPr/>
        </p:nvPicPr>
        <p:blipFill>
          <a:blip r:embed="rId3"/>
          <a:stretch>
            <a:fillRect/>
          </a:stretch>
        </p:blipFill>
        <p:spPr>
          <a:xfrm>
            <a:off x="1475656" y="5046075"/>
            <a:ext cx="5575300" cy="1257300"/>
          </a:xfrm>
          <a:prstGeom prst="rect">
            <a:avLst/>
          </a:prstGeom>
        </p:spPr>
      </p:pic>
    </p:spTree>
    <p:extLst>
      <p:ext uri="{BB962C8B-B14F-4D97-AF65-F5344CB8AC3E}">
        <p14:creationId xmlns:p14="http://schemas.microsoft.com/office/powerpoint/2010/main" val="3076860423"/>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Translation to MapReduce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132</a:t>
            </a:fld>
            <a:endParaRPr lang="en-US" dirty="0"/>
          </a:p>
        </p:txBody>
      </p:sp>
      <p:sp>
        <p:nvSpPr>
          <p:cNvPr id="4" name="Content Placeholder 3"/>
          <p:cNvSpPr>
            <a:spLocks noGrp="1"/>
          </p:cNvSpPr>
          <p:nvPr>
            <p:ph idx="1"/>
          </p:nvPr>
        </p:nvSpPr>
        <p:spPr>
          <a:xfrm>
            <a:off x="467544" y="1412776"/>
            <a:ext cx="7128792" cy="5114088"/>
          </a:xfrm>
        </p:spPr>
        <p:txBody>
          <a:bodyPr>
            <a:normAutofit fontScale="92500" lnSpcReduction="10000"/>
          </a:bodyPr>
          <a:lstStyle/>
          <a:p>
            <a:r>
              <a:rPr lang="en-US"/>
              <a:t>σ(company_name=‘FBC’, works)</a:t>
            </a:r>
          </a:p>
          <a:p>
            <a:pPr lvl="1"/>
            <a:r>
              <a:rPr lang="en-US"/>
              <a:t>map: for each record r in works, verify the condition, and pass (r, r) if  it matches</a:t>
            </a:r>
          </a:p>
          <a:p>
            <a:pPr lvl="1"/>
            <a:r>
              <a:rPr lang="en-US"/>
              <a:t>reduce: receive (r, r) and pass it on unchanged</a:t>
            </a:r>
          </a:p>
          <a:p>
            <a:r>
              <a:rPr lang="en-US"/>
              <a:t>π(person_name, σ(...))</a:t>
            </a:r>
          </a:p>
          <a:p>
            <a:pPr lvl="1"/>
            <a:r>
              <a:rPr lang="en-US"/>
              <a:t>map: for each record r in input, produce a new record r’ with only wanted columns, pass (r’, r’)</a:t>
            </a:r>
          </a:p>
          <a:p>
            <a:pPr lvl="1"/>
            <a:r>
              <a:rPr lang="en-US"/>
              <a:t>reduce: receive (r’, [r’, r’, r’ ...]), output (r’, r’)</a:t>
            </a:r>
          </a:p>
          <a:p>
            <a:r>
              <a:rPr lang="en-US"/>
              <a:t>⋈(π(...), lives)</a:t>
            </a:r>
          </a:p>
          <a:p>
            <a:pPr lvl="1"/>
            <a:r>
              <a:rPr lang="en-US"/>
              <a:t>map: </a:t>
            </a:r>
          </a:p>
          <a:p>
            <a:pPr lvl="2"/>
            <a:r>
              <a:rPr lang="en-US"/>
              <a:t>for each record r in π(...), output (person_name, r)</a:t>
            </a:r>
          </a:p>
          <a:p>
            <a:pPr lvl="2"/>
            <a:r>
              <a:rPr lang="en-US"/>
              <a:t>for each record r in lives, output (person_name, r)</a:t>
            </a:r>
          </a:p>
          <a:p>
            <a:pPr lvl="1"/>
            <a:r>
              <a:rPr lang="en-US"/>
              <a:t>reduce: receive (key, [record, record, ...]), and perform the actual join</a:t>
            </a:r>
          </a:p>
          <a:p>
            <a:r>
              <a:rPr lang="en-US"/>
              <a:t>...</a:t>
            </a:r>
          </a:p>
        </p:txBody>
      </p:sp>
    </p:spTree>
    <p:extLst>
      <p:ext uri="{BB962C8B-B14F-4D97-AF65-F5344CB8AC3E}">
        <p14:creationId xmlns:p14="http://schemas.microsoft.com/office/powerpoint/2010/main" val="3453388683"/>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7704856" cy="1080120"/>
          </a:xfrm>
        </p:spPr>
        <p:txBody>
          <a:bodyPr/>
          <a:lstStyle/>
          <a:p>
            <a:r>
              <a:rPr lang="en-US"/>
              <a:t>Lots of SQL-on-MapReduce tools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133</a:t>
            </a:fld>
            <a:endParaRPr lang="en-US" dirty="0"/>
          </a:p>
        </p:txBody>
      </p:sp>
      <p:sp>
        <p:nvSpPr>
          <p:cNvPr id="4" name="Content Placeholder 3"/>
          <p:cNvSpPr>
            <a:spLocks noGrp="1"/>
          </p:cNvSpPr>
          <p:nvPr>
            <p:ph idx="1"/>
          </p:nvPr>
        </p:nvSpPr>
        <p:spPr/>
        <p:txBody>
          <a:bodyPr/>
          <a:lstStyle/>
          <a:p>
            <a:r>
              <a:rPr lang="en-US"/>
              <a:t>Tenzing		Google</a:t>
            </a:r>
          </a:p>
          <a:p>
            <a:r>
              <a:rPr lang="en-US"/>
              <a:t>Hive			Apache Hadoop</a:t>
            </a:r>
          </a:p>
          <a:p>
            <a:r>
              <a:rPr lang="en-US"/>
              <a:t>YSmart		Ohio State</a:t>
            </a:r>
          </a:p>
          <a:p>
            <a:r>
              <a:rPr lang="en-US"/>
              <a:t>SQL-MR		AsterData</a:t>
            </a:r>
          </a:p>
          <a:p>
            <a:r>
              <a:rPr lang="en-US"/>
              <a:t>HadoopDB	Hadapt</a:t>
            </a:r>
          </a:p>
          <a:p>
            <a:r>
              <a:rPr lang="en-US"/>
              <a:t>Polybase		Microsoft</a:t>
            </a:r>
          </a:p>
          <a:p>
            <a:r>
              <a:rPr lang="en-US"/>
              <a:t>RainStor		RainStor Inc.</a:t>
            </a:r>
          </a:p>
          <a:p>
            <a:r>
              <a:rPr lang="en-US"/>
              <a:t>ParAccel		ParAccel Inc.</a:t>
            </a:r>
          </a:p>
          <a:p>
            <a:r>
              <a:rPr lang="en-US"/>
              <a:t>Impala		Cloudera</a:t>
            </a:r>
          </a:p>
          <a:p>
            <a:r>
              <a:rPr lang="en-US"/>
              <a:t>...</a:t>
            </a:r>
          </a:p>
          <a:p>
            <a:endParaRPr lang="en-US"/>
          </a:p>
          <a:p>
            <a:endParaRPr lang="en-US"/>
          </a:p>
          <a:p>
            <a:endParaRPr lang="en-US"/>
          </a:p>
        </p:txBody>
      </p:sp>
    </p:spTree>
    <p:extLst>
      <p:ext uri="{BB962C8B-B14F-4D97-AF65-F5344CB8AC3E}">
        <p14:creationId xmlns:p14="http://schemas.microsoft.com/office/powerpoint/2010/main" val="3237991001"/>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Conclusion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134</a:t>
            </a:fld>
            <a:endParaRPr lang="en-US" dirty="0"/>
          </a:p>
        </p:txBody>
      </p:sp>
    </p:spTree>
    <p:extLst>
      <p:ext uri="{BB962C8B-B14F-4D97-AF65-F5344CB8AC3E}">
        <p14:creationId xmlns:p14="http://schemas.microsoft.com/office/powerpoint/2010/main" val="361373038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data &amp; machine learning</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135</a:t>
            </a:fld>
            <a:endParaRPr lang="en-US" dirty="0"/>
          </a:p>
        </p:txBody>
      </p:sp>
      <p:sp>
        <p:nvSpPr>
          <p:cNvPr id="4" name="Content Placeholder 3"/>
          <p:cNvSpPr>
            <a:spLocks noGrp="1"/>
          </p:cNvSpPr>
          <p:nvPr>
            <p:ph idx="1"/>
          </p:nvPr>
        </p:nvSpPr>
        <p:spPr/>
        <p:txBody>
          <a:bodyPr/>
          <a:lstStyle/>
          <a:p>
            <a:r>
              <a:rPr lang="en-US"/>
              <a:t>This is a huge field, growing very fast</a:t>
            </a:r>
          </a:p>
          <a:p>
            <a:r>
              <a:rPr lang="en-US"/>
              <a:t>Many algorithms and techniques</a:t>
            </a:r>
          </a:p>
          <a:p>
            <a:pPr lvl="1"/>
            <a:r>
              <a:rPr lang="en-US"/>
              <a:t>can be seen as a giant toolbox with wide-ranging applications</a:t>
            </a:r>
          </a:p>
          <a:p>
            <a:r>
              <a:rPr lang="en-US"/>
              <a:t>Ranging from the very simple to the extremely sophisticated</a:t>
            </a:r>
          </a:p>
          <a:p>
            <a:r>
              <a:rPr lang="en-US"/>
              <a:t>Difficult to see the big picture</a:t>
            </a:r>
          </a:p>
          <a:p>
            <a:r>
              <a:rPr lang="en-US"/>
              <a:t>Huge range of applications</a:t>
            </a:r>
          </a:p>
          <a:p>
            <a:r>
              <a:rPr lang="en-US"/>
              <a:t>Math skills are crucial</a:t>
            </a:r>
          </a:p>
          <a:p>
            <a:endParaRPr lang="en-US"/>
          </a:p>
        </p:txBody>
      </p:sp>
    </p:spTree>
    <p:extLst>
      <p:ext uri="{BB962C8B-B14F-4D97-AF65-F5344CB8AC3E}">
        <p14:creationId xmlns:p14="http://schemas.microsoft.com/office/powerpoint/2010/main" val="1481126206"/>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C43C368-B4F5-3E41-AC60-B61C23CF3503}" type="slidenum">
              <a:rPr lang="en-US" smtClean="0"/>
              <a:pPr/>
              <a:t>136</a:t>
            </a:fld>
            <a:endParaRPr lang="en-US"/>
          </a:p>
        </p:txBody>
      </p:sp>
      <p:pic>
        <p:nvPicPr>
          <p:cNvPr id="4" name="Picture 3"/>
          <p:cNvPicPr>
            <a:picLocks noChangeAspect="1"/>
          </p:cNvPicPr>
          <p:nvPr/>
        </p:nvPicPr>
        <p:blipFill>
          <a:blip r:embed="rId2"/>
          <a:stretch>
            <a:fillRect/>
          </a:stretch>
        </p:blipFill>
        <p:spPr>
          <a:xfrm>
            <a:off x="0" y="342900"/>
            <a:ext cx="9144000" cy="6153225"/>
          </a:xfrm>
          <a:prstGeom prst="rect">
            <a:avLst/>
          </a:prstGeom>
        </p:spPr>
      </p:pic>
      <p:sp>
        <p:nvSpPr>
          <p:cNvPr id="5" name="Rectangle 4"/>
          <p:cNvSpPr/>
          <p:nvPr/>
        </p:nvSpPr>
        <p:spPr>
          <a:xfrm>
            <a:off x="5520743" y="15352"/>
            <a:ext cx="3623257" cy="369332"/>
          </a:xfrm>
          <a:prstGeom prst="rect">
            <a:avLst/>
          </a:prstGeom>
        </p:spPr>
        <p:txBody>
          <a:bodyPr wrap="none">
            <a:spAutoFit/>
          </a:bodyPr>
          <a:lstStyle/>
          <a:p>
            <a:r>
              <a:rPr lang="fr-FR"/>
              <a:t>https://www.coursera.org/course/ml</a:t>
            </a:r>
            <a:endParaRPr lang="en-US"/>
          </a:p>
        </p:txBody>
      </p:sp>
    </p:spTree>
    <p:extLst>
      <p:ext uri="{BB962C8B-B14F-4D97-AF65-F5344CB8AC3E}">
        <p14:creationId xmlns:p14="http://schemas.microsoft.com/office/powerpoint/2010/main" val="1988206343"/>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Books I recommend</a:t>
            </a:r>
          </a:p>
        </p:txBody>
      </p:sp>
      <p:sp>
        <p:nvSpPr>
          <p:cNvPr id="2" name="Slide Number Placeholder 1"/>
          <p:cNvSpPr>
            <a:spLocks noGrp="1"/>
          </p:cNvSpPr>
          <p:nvPr>
            <p:ph type="sldNum" sz="quarter" idx="12"/>
          </p:nvPr>
        </p:nvSpPr>
        <p:spPr/>
        <p:txBody>
          <a:bodyPr/>
          <a:lstStyle/>
          <a:p>
            <a:fld id="{6C43C368-B4F5-3E41-AC60-B61C23CF3503}" type="slidenum">
              <a:rPr lang="en-US" smtClean="0"/>
              <a:pPr/>
              <a:t>137</a:t>
            </a:fld>
            <a:endParaRPr lang="en-US"/>
          </a:p>
        </p:txBody>
      </p:sp>
      <p:pic>
        <p:nvPicPr>
          <p:cNvPr id="6" name="Picture 5"/>
          <p:cNvPicPr>
            <a:picLocks noChangeAspect="1"/>
          </p:cNvPicPr>
          <p:nvPr/>
        </p:nvPicPr>
        <p:blipFill>
          <a:blip r:embed="rId2"/>
          <a:stretch>
            <a:fillRect/>
          </a:stretch>
        </p:blipFill>
        <p:spPr>
          <a:xfrm>
            <a:off x="115264" y="1340768"/>
            <a:ext cx="3013662" cy="3771816"/>
          </a:xfrm>
          <a:prstGeom prst="rect">
            <a:avLst/>
          </a:prstGeom>
        </p:spPr>
      </p:pic>
      <p:pic>
        <p:nvPicPr>
          <p:cNvPr id="7" name="Picture 6"/>
          <p:cNvPicPr>
            <a:picLocks noChangeAspect="1"/>
          </p:cNvPicPr>
          <p:nvPr/>
        </p:nvPicPr>
        <p:blipFill>
          <a:blip r:embed="rId3"/>
          <a:stretch>
            <a:fillRect/>
          </a:stretch>
        </p:blipFill>
        <p:spPr>
          <a:xfrm>
            <a:off x="3275856" y="1340768"/>
            <a:ext cx="2640271" cy="3771816"/>
          </a:xfrm>
          <a:prstGeom prst="rect">
            <a:avLst/>
          </a:prstGeom>
        </p:spPr>
      </p:pic>
      <p:sp>
        <p:nvSpPr>
          <p:cNvPr id="8" name="Rectangle 7"/>
          <p:cNvSpPr/>
          <p:nvPr/>
        </p:nvSpPr>
        <p:spPr>
          <a:xfrm>
            <a:off x="2915816" y="5141557"/>
            <a:ext cx="3312368" cy="276999"/>
          </a:xfrm>
          <a:prstGeom prst="rect">
            <a:avLst/>
          </a:prstGeom>
        </p:spPr>
        <p:txBody>
          <a:bodyPr wrap="square">
            <a:spAutoFit/>
          </a:bodyPr>
          <a:lstStyle/>
          <a:p>
            <a:r>
              <a:rPr lang="sv-SE" sz="1200"/>
              <a:t>http://infolab.stanford.edu/~ullman/mmds.html</a:t>
            </a:r>
            <a:endParaRPr lang="en-US" sz="1200"/>
          </a:p>
        </p:txBody>
      </p:sp>
      <p:pic>
        <p:nvPicPr>
          <p:cNvPr id="10" name="Picture 9"/>
          <p:cNvPicPr>
            <a:picLocks noChangeAspect="1"/>
          </p:cNvPicPr>
          <p:nvPr/>
        </p:nvPicPr>
        <p:blipFill>
          <a:blip r:embed="rId4"/>
          <a:stretch>
            <a:fillRect/>
          </a:stretch>
        </p:blipFill>
        <p:spPr>
          <a:xfrm>
            <a:off x="6084168" y="1772816"/>
            <a:ext cx="2865979" cy="3225924"/>
          </a:xfrm>
          <a:prstGeom prst="rect">
            <a:avLst/>
          </a:prstGeom>
        </p:spPr>
      </p:pic>
    </p:spTree>
    <p:extLst>
      <p:ext uri="{BB962C8B-B14F-4D97-AF65-F5344CB8AC3E}">
        <p14:creationId xmlns:p14="http://schemas.microsoft.com/office/powerpoint/2010/main" val="3952391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more examples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14</a:t>
            </a:fld>
            <a:endParaRPr lang="en-US" dirty="0"/>
          </a:p>
        </p:txBody>
      </p:sp>
      <p:sp>
        <p:nvSpPr>
          <p:cNvPr id="4" name="Content Placeholder 3"/>
          <p:cNvSpPr>
            <a:spLocks noGrp="1"/>
          </p:cNvSpPr>
          <p:nvPr>
            <p:ph idx="1"/>
          </p:nvPr>
        </p:nvSpPr>
        <p:spPr>
          <a:xfrm>
            <a:off x="467544" y="1412776"/>
            <a:ext cx="7128792" cy="4896544"/>
          </a:xfrm>
        </p:spPr>
        <p:txBody>
          <a:bodyPr>
            <a:normAutofit lnSpcReduction="10000"/>
          </a:bodyPr>
          <a:lstStyle/>
          <a:p>
            <a:r>
              <a:rPr lang="en-US"/>
              <a:t>Sports</a:t>
            </a:r>
          </a:p>
          <a:p>
            <a:pPr lvl="1"/>
            <a:r>
              <a:rPr lang="en-US"/>
              <a:t>basketball increasingly driven by data analytics</a:t>
            </a:r>
          </a:p>
          <a:p>
            <a:pPr lvl="1"/>
            <a:r>
              <a:rPr lang="en-US"/>
              <a:t>soccer beginning to follow</a:t>
            </a:r>
            <a:endParaRPr lang="en-US"/>
          </a:p>
          <a:p>
            <a:r>
              <a:rPr lang="en-US"/>
              <a:t>Entertainment</a:t>
            </a:r>
          </a:p>
          <a:p>
            <a:pPr lvl="1"/>
            <a:r>
              <a:rPr lang="en-US"/>
              <a:t>House of Cards designed based on data analysis</a:t>
            </a:r>
          </a:p>
          <a:p>
            <a:pPr lvl="1"/>
            <a:r>
              <a:rPr lang="en-US"/>
              <a:t>increasing use of similar tools in Hollywood</a:t>
            </a:r>
          </a:p>
          <a:p>
            <a:r>
              <a:rPr lang="en-US"/>
              <a:t>“Visa Says Big Data Identifies Billions of Dollars in Fraud”</a:t>
            </a:r>
          </a:p>
          <a:p>
            <a:pPr lvl="1"/>
            <a:r>
              <a:rPr lang="en-US"/>
              <a:t>new Big Data analytics platform on Hadoop</a:t>
            </a:r>
          </a:p>
          <a:p>
            <a:r>
              <a:rPr lang="en-US"/>
              <a:t>“Facebook is about to launch Big Data play”</a:t>
            </a:r>
          </a:p>
          <a:p>
            <a:pPr lvl="1"/>
            <a:r>
              <a:rPr lang="en-US"/>
              <a:t>starting to connect Facebook with real life</a:t>
            </a:r>
          </a:p>
        </p:txBody>
      </p:sp>
      <p:sp>
        <p:nvSpPr>
          <p:cNvPr id="5" name="Rectangle 4"/>
          <p:cNvSpPr/>
          <p:nvPr/>
        </p:nvSpPr>
        <p:spPr>
          <a:xfrm>
            <a:off x="437606" y="6485874"/>
            <a:ext cx="3781617" cy="369332"/>
          </a:xfrm>
          <a:prstGeom prst="rect">
            <a:avLst/>
          </a:prstGeom>
        </p:spPr>
        <p:txBody>
          <a:bodyPr wrap="none">
            <a:spAutoFit/>
          </a:bodyPr>
          <a:lstStyle/>
          <a:p>
            <a:r>
              <a:rPr lang="en-US"/>
              <a:t>https://delicious.com/larsbot/big-data</a:t>
            </a:r>
          </a:p>
        </p:txBody>
      </p:sp>
    </p:spTree>
    <p:extLst>
      <p:ext uri="{BB962C8B-B14F-4D97-AF65-F5344CB8AC3E}">
        <p14:creationId xmlns:p14="http://schemas.microsoft.com/office/powerpoint/2010/main" val="3144232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Ok, ok, but ... does it apply to </a:t>
            </a:r>
            <a:r>
              <a:rPr lang="en-US" i="1"/>
              <a:t>our</a:t>
            </a:r>
            <a:r>
              <a:rPr lang="en-US"/>
              <a:t> customers?</a:t>
            </a:r>
          </a:p>
        </p:txBody>
      </p:sp>
      <p:sp>
        <p:nvSpPr>
          <p:cNvPr id="4" name="Content Placeholder 3"/>
          <p:cNvSpPr>
            <a:spLocks noGrp="1"/>
          </p:cNvSpPr>
          <p:nvPr>
            <p:ph idx="1"/>
          </p:nvPr>
        </p:nvSpPr>
        <p:spPr>
          <a:xfrm>
            <a:off x="467544" y="1412776"/>
            <a:ext cx="7200800" cy="5040560"/>
          </a:xfrm>
        </p:spPr>
        <p:txBody>
          <a:bodyPr>
            <a:normAutofit fontScale="92500" lnSpcReduction="10000"/>
          </a:bodyPr>
          <a:lstStyle/>
          <a:p>
            <a:r>
              <a:rPr lang="en-US"/>
              <a:t>Norwegian Food Safety Authority</a:t>
            </a:r>
          </a:p>
          <a:p>
            <a:pPr lvl="1"/>
            <a:r>
              <a:rPr lang="en-US"/>
              <a:t>accumulates data on all farm animals</a:t>
            </a:r>
          </a:p>
          <a:p>
            <a:pPr lvl="1"/>
            <a:r>
              <a:rPr lang="en-US"/>
              <a:t>birth, death, movements, medication, samples, ...</a:t>
            </a:r>
          </a:p>
          <a:p>
            <a:r>
              <a:rPr lang="en-US"/>
              <a:t>Hafslund</a:t>
            </a:r>
          </a:p>
          <a:p>
            <a:pPr lvl="1"/>
            <a:r>
              <a:rPr lang="en-US"/>
              <a:t>time series from hydroelectric dams, power prices, meters of individual customers, ...</a:t>
            </a:r>
          </a:p>
          <a:p>
            <a:r>
              <a:rPr lang="en-US"/>
              <a:t>Social Security Administration</a:t>
            </a:r>
          </a:p>
          <a:p>
            <a:pPr lvl="1"/>
            <a:r>
              <a:rPr lang="en-US"/>
              <a:t>data on individual cases, actions taken, outcomes...</a:t>
            </a:r>
          </a:p>
          <a:p>
            <a:r>
              <a:rPr lang="en-US"/>
              <a:t>Statoil</a:t>
            </a:r>
          </a:p>
          <a:p>
            <a:pPr lvl="1"/>
            <a:r>
              <a:rPr lang="en-US"/>
              <a:t>massive amounts of data from oil exploration, operations, logistics, engineering, ...</a:t>
            </a:r>
          </a:p>
          <a:p>
            <a:r>
              <a:rPr lang="en-US"/>
              <a:t>Retailers</a:t>
            </a:r>
          </a:p>
          <a:p>
            <a:pPr lvl="1"/>
            <a:r>
              <a:rPr lang="en-US"/>
              <a:t>see Target example above</a:t>
            </a:r>
          </a:p>
          <a:p>
            <a:pPr lvl="1"/>
            <a:r>
              <a:rPr lang="en-US"/>
              <a:t>also, connection between what people buy, weather forecast, logistics, ... </a:t>
            </a:r>
          </a:p>
        </p:txBody>
      </p:sp>
      <p:sp>
        <p:nvSpPr>
          <p:cNvPr id="2" name="Slide Number Placeholder 1"/>
          <p:cNvSpPr>
            <a:spLocks noGrp="1"/>
          </p:cNvSpPr>
          <p:nvPr>
            <p:ph type="sldNum" sz="quarter" idx="11"/>
          </p:nvPr>
        </p:nvSpPr>
        <p:spPr/>
        <p:txBody>
          <a:bodyPr/>
          <a:lstStyle/>
          <a:p>
            <a:fld id="{6C43C368-B4F5-3E41-AC60-B61C23CF3503}" type="slidenum">
              <a:rPr lang="en-US" smtClean="0"/>
              <a:pPr/>
              <a:t>15</a:t>
            </a:fld>
            <a:endParaRPr lang="en-US"/>
          </a:p>
        </p:txBody>
      </p:sp>
    </p:spTree>
    <p:extLst>
      <p:ext uri="{BB962C8B-B14F-4D97-AF65-F5344CB8AC3E}">
        <p14:creationId xmlns:p14="http://schemas.microsoft.com/office/powerpoint/2010/main" val="6806501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7544" y="260648"/>
            <a:ext cx="7632848" cy="1080120"/>
          </a:xfrm>
        </p:spPr>
        <p:txBody>
          <a:bodyPr/>
          <a:lstStyle/>
          <a:p>
            <a:r>
              <a:rPr lang="en-US"/>
              <a:t>How to extract insight from data?</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16</a:t>
            </a:fld>
            <a:endParaRPr lang="en-US"/>
          </a:p>
        </p:txBody>
      </p:sp>
      <p:pic>
        <p:nvPicPr>
          <p:cNvPr id="9" name="Picture 8"/>
          <p:cNvPicPr>
            <a:picLocks noChangeAspect="1"/>
          </p:cNvPicPr>
          <p:nvPr/>
        </p:nvPicPr>
        <p:blipFill>
          <a:blip r:embed="rId2"/>
          <a:stretch>
            <a:fillRect/>
          </a:stretch>
        </p:blipFill>
        <p:spPr>
          <a:xfrm>
            <a:off x="539552" y="1415380"/>
            <a:ext cx="7391400" cy="4533900"/>
          </a:xfrm>
          <a:prstGeom prst="rect">
            <a:avLst/>
          </a:prstGeom>
        </p:spPr>
      </p:pic>
      <p:sp>
        <p:nvSpPr>
          <p:cNvPr id="10" name="Rectangle 9"/>
          <p:cNvSpPr/>
          <p:nvPr/>
        </p:nvSpPr>
        <p:spPr>
          <a:xfrm>
            <a:off x="899592" y="5805264"/>
            <a:ext cx="4572000" cy="646331"/>
          </a:xfrm>
          <a:prstGeom prst="rect">
            <a:avLst/>
          </a:prstGeom>
        </p:spPr>
        <p:txBody>
          <a:bodyPr>
            <a:spAutoFit/>
          </a:bodyPr>
          <a:lstStyle/>
          <a:p>
            <a:r>
              <a:rPr lang="en-US"/>
              <a:t> Monthly Retail Sales in New South Wales (NSW) Retail Department Stores</a:t>
            </a:r>
          </a:p>
        </p:txBody>
      </p:sp>
    </p:spTree>
    <p:extLst>
      <p:ext uri="{BB962C8B-B14F-4D97-AF65-F5344CB8AC3E}">
        <p14:creationId xmlns:p14="http://schemas.microsoft.com/office/powerpoint/2010/main" val="139540033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algorithms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17</a:t>
            </a:fld>
            <a:endParaRPr lang="en-US" dirty="0"/>
          </a:p>
        </p:txBody>
      </p:sp>
      <p:sp>
        <p:nvSpPr>
          <p:cNvPr id="4" name="Content Placeholder 3"/>
          <p:cNvSpPr>
            <a:spLocks noGrp="1"/>
          </p:cNvSpPr>
          <p:nvPr>
            <p:ph idx="1"/>
          </p:nvPr>
        </p:nvSpPr>
        <p:spPr/>
        <p:txBody>
          <a:bodyPr/>
          <a:lstStyle/>
          <a:p>
            <a:r>
              <a:rPr lang="en-US"/>
              <a:t>Clustering</a:t>
            </a:r>
          </a:p>
          <a:p>
            <a:r>
              <a:rPr lang="en-US"/>
              <a:t>Association learning</a:t>
            </a:r>
          </a:p>
          <a:p>
            <a:r>
              <a:rPr lang="en-US"/>
              <a:t>Parameter estimation</a:t>
            </a:r>
          </a:p>
          <a:p>
            <a:r>
              <a:rPr lang="en-US"/>
              <a:t>Recommendation engines</a:t>
            </a:r>
          </a:p>
          <a:p>
            <a:r>
              <a:rPr lang="en-US"/>
              <a:t>Classification</a:t>
            </a:r>
          </a:p>
          <a:p>
            <a:r>
              <a:rPr lang="en-US"/>
              <a:t>Similarity matching</a:t>
            </a:r>
          </a:p>
          <a:p>
            <a:r>
              <a:rPr lang="en-US"/>
              <a:t>Neural networks</a:t>
            </a:r>
          </a:p>
          <a:p>
            <a:r>
              <a:rPr lang="en-US"/>
              <a:t>Bayesian networks</a:t>
            </a:r>
          </a:p>
          <a:p>
            <a:r>
              <a:rPr lang="en-US"/>
              <a:t>Genetic algorithms</a:t>
            </a:r>
          </a:p>
          <a:p>
            <a:endParaRPr lang="en-US"/>
          </a:p>
        </p:txBody>
      </p:sp>
      <p:pic>
        <p:nvPicPr>
          <p:cNvPr id="5" name="Picture 4"/>
          <p:cNvPicPr>
            <a:picLocks noChangeAspect="1"/>
          </p:cNvPicPr>
          <p:nvPr/>
        </p:nvPicPr>
        <p:blipFill>
          <a:blip r:embed="rId2"/>
          <a:stretch>
            <a:fillRect/>
          </a:stretch>
        </p:blipFill>
        <p:spPr>
          <a:xfrm>
            <a:off x="4150444" y="3861047"/>
            <a:ext cx="4165972" cy="2544621"/>
          </a:xfrm>
          <a:prstGeom prst="rect">
            <a:avLst/>
          </a:prstGeom>
        </p:spPr>
      </p:pic>
    </p:spTree>
    <p:extLst>
      <p:ext uri="{BB962C8B-B14F-4D97-AF65-F5344CB8AC3E}">
        <p14:creationId xmlns:p14="http://schemas.microsoft.com/office/powerpoint/2010/main" val="152347230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Basically, it’s all maths...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18</a:t>
            </a:fld>
            <a:endParaRPr lang="en-US" dirty="0"/>
          </a:p>
        </p:txBody>
      </p:sp>
      <p:sp>
        <p:nvSpPr>
          <p:cNvPr id="4" name="Content Placeholder 3"/>
          <p:cNvSpPr>
            <a:spLocks noGrp="1"/>
          </p:cNvSpPr>
          <p:nvPr>
            <p:ph idx="1"/>
          </p:nvPr>
        </p:nvSpPr>
        <p:spPr/>
        <p:txBody>
          <a:bodyPr/>
          <a:lstStyle/>
          <a:p>
            <a:r>
              <a:rPr lang="en-US"/>
              <a:t>Linear algebra</a:t>
            </a:r>
          </a:p>
          <a:p>
            <a:r>
              <a:rPr lang="en-US"/>
              <a:t>Calculus</a:t>
            </a:r>
          </a:p>
          <a:p>
            <a:r>
              <a:rPr lang="en-US"/>
              <a:t>Probability theory</a:t>
            </a:r>
          </a:p>
          <a:p>
            <a:r>
              <a:rPr lang="en-US"/>
              <a:t>Graph theory</a:t>
            </a:r>
          </a:p>
          <a:p>
            <a:r>
              <a:rPr lang="en-US"/>
              <a:t>...</a:t>
            </a:r>
          </a:p>
        </p:txBody>
      </p:sp>
      <p:sp>
        <p:nvSpPr>
          <p:cNvPr id="5" name="Slide Number Placeholder 3"/>
          <p:cNvSpPr txBox="1">
            <a:spLocks/>
          </p:cNvSpPr>
          <p:nvPr/>
        </p:nvSpPr>
        <p:spPr>
          <a:xfrm>
            <a:off x="115264" y="6526864"/>
            <a:ext cx="720000" cy="180000"/>
          </a:xfrm>
          <a:prstGeom prst="rect">
            <a:avLst/>
          </a:prstGeom>
        </p:spPr>
        <p:txBody>
          <a:bodyPr vert="horz" lIns="0" tIns="0" rIns="0" bIns="0" rtlCol="0" anchor="t" anchorCtr="0"/>
          <a:lstStyle>
            <a:defPPr>
              <a:defRPr lang="en-US"/>
            </a:defPPr>
            <a:lvl1pPr marL="0" algn="l" defTabSz="457200" rtl="0" eaLnBrk="1" latinLnBrk="0" hangingPunct="1">
              <a:defRPr sz="1100" b="0" i="0" kern="1200">
                <a:solidFill>
                  <a:srgbClr val="9B9B9B"/>
                </a:solidFill>
                <a:latin typeface="+mn-lt"/>
                <a:ea typeface="+mn-ea"/>
                <a:cs typeface="Georgi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C43C368-B4F5-3E41-AC60-B61C23CF3503}" type="slidenum">
              <a:rPr lang="en-US" smtClean="0"/>
              <a:pPr/>
              <a:t>18</a:t>
            </a:fld>
            <a:endParaRPr lang="en-US" dirty="0"/>
          </a:p>
        </p:txBody>
      </p:sp>
      <p:pic>
        <p:nvPicPr>
          <p:cNvPr id="6" name="Picture 5"/>
          <p:cNvPicPr>
            <a:picLocks noChangeAspect="1"/>
          </p:cNvPicPr>
          <p:nvPr/>
        </p:nvPicPr>
        <p:blipFill>
          <a:blip r:embed="rId2"/>
          <a:stretch>
            <a:fillRect/>
          </a:stretch>
        </p:blipFill>
        <p:spPr>
          <a:xfrm>
            <a:off x="1331640" y="3596134"/>
            <a:ext cx="2907804" cy="2907804"/>
          </a:xfrm>
          <a:prstGeom prst="rect">
            <a:avLst/>
          </a:prstGeom>
        </p:spPr>
      </p:pic>
      <p:sp>
        <p:nvSpPr>
          <p:cNvPr id="7" name="Rectangle 6"/>
          <p:cNvSpPr/>
          <p:nvPr/>
        </p:nvSpPr>
        <p:spPr>
          <a:xfrm>
            <a:off x="1134968" y="6476454"/>
            <a:ext cx="3365024" cy="369332"/>
          </a:xfrm>
          <a:prstGeom prst="rect">
            <a:avLst/>
          </a:prstGeom>
        </p:spPr>
        <p:txBody>
          <a:bodyPr wrap="none">
            <a:spAutoFit/>
          </a:bodyPr>
          <a:lstStyle/>
          <a:p>
            <a:r>
              <a:rPr lang="en-US"/>
              <a:t>https://twitter.com/devops_borat</a:t>
            </a:r>
          </a:p>
        </p:txBody>
      </p:sp>
      <p:sp>
        <p:nvSpPr>
          <p:cNvPr id="9" name="Oval Callout 8"/>
          <p:cNvSpPr/>
          <p:nvPr/>
        </p:nvSpPr>
        <p:spPr>
          <a:xfrm>
            <a:off x="4362650" y="2492896"/>
            <a:ext cx="2808312" cy="3024336"/>
          </a:xfrm>
          <a:prstGeom prst="wedgeEllipseCallout">
            <a:avLst>
              <a:gd name="adj1" fmla="val -100293"/>
              <a:gd name="adj2" fmla="val 19361"/>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latin typeface="Corbel" pitchFamily="34" charset="0"/>
                <a:ea typeface="Verdana" pitchFamily="34" charset="0"/>
                <a:cs typeface="Verdana" pitchFamily="34" charset="0"/>
              </a:rPr>
              <a:t>Only 10% in devops are know how of work with Big Data. Only 1% are realize they are need 2 Big Data for fault tolerance</a:t>
            </a:r>
          </a:p>
        </p:txBody>
      </p:sp>
    </p:spTree>
    <p:extLst>
      <p:ext uri="{BB962C8B-B14F-4D97-AF65-F5344CB8AC3E}">
        <p14:creationId xmlns:p14="http://schemas.microsoft.com/office/powerpoint/2010/main" val="20524340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data skills gap</a:t>
            </a:r>
          </a:p>
        </p:txBody>
      </p:sp>
      <p:sp>
        <p:nvSpPr>
          <p:cNvPr id="3" name="Content Placeholder 2"/>
          <p:cNvSpPr>
            <a:spLocks noGrp="1"/>
          </p:cNvSpPr>
          <p:nvPr>
            <p:ph idx="1"/>
          </p:nvPr>
        </p:nvSpPr>
        <p:spPr>
          <a:xfrm>
            <a:off x="467544" y="1412776"/>
            <a:ext cx="7200800" cy="1584176"/>
          </a:xfrm>
        </p:spPr>
        <p:txBody>
          <a:bodyPr/>
          <a:lstStyle/>
          <a:p>
            <a:r>
              <a:rPr lang="en-US"/>
              <a:t>Hardly anyone knows this stuff</a:t>
            </a:r>
          </a:p>
          <a:p>
            <a:r>
              <a:rPr lang="en-US"/>
              <a:t>It’s a big field, with lots and lots of theory</a:t>
            </a:r>
          </a:p>
          <a:p>
            <a:r>
              <a:rPr lang="en-US"/>
              <a:t>And it’s all maths, so it’s tricky to learn</a:t>
            </a:r>
          </a:p>
        </p:txBody>
      </p:sp>
      <p:sp>
        <p:nvSpPr>
          <p:cNvPr id="4" name="Slide Number Placeholder 3"/>
          <p:cNvSpPr>
            <a:spLocks noGrp="1"/>
          </p:cNvSpPr>
          <p:nvPr>
            <p:ph type="sldNum" sz="quarter" idx="11"/>
          </p:nvPr>
        </p:nvSpPr>
        <p:spPr/>
        <p:txBody>
          <a:bodyPr/>
          <a:lstStyle/>
          <a:p>
            <a:fld id="{6C43C368-B4F5-3E41-AC60-B61C23CF3503}" type="slidenum">
              <a:rPr lang="en-US" smtClean="0"/>
              <a:pPr/>
              <a:t>19</a:t>
            </a:fld>
            <a:endParaRPr lang="en-US" dirty="0"/>
          </a:p>
        </p:txBody>
      </p:sp>
      <p:pic>
        <p:nvPicPr>
          <p:cNvPr id="5" name="Picture 4"/>
          <p:cNvPicPr>
            <a:picLocks noChangeAspect="1"/>
          </p:cNvPicPr>
          <p:nvPr/>
        </p:nvPicPr>
        <p:blipFill>
          <a:blip r:embed="rId2"/>
          <a:stretch>
            <a:fillRect/>
          </a:stretch>
        </p:blipFill>
        <p:spPr>
          <a:xfrm>
            <a:off x="-18394" y="4933674"/>
            <a:ext cx="9144000" cy="1375646"/>
          </a:xfrm>
          <a:prstGeom prst="rect">
            <a:avLst/>
          </a:prstGeom>
        </p:spPr>
      </p:pic>
      <p:sp>
        <p:nvSpPr>
          <p:cNvPr id="6" name="Rectangle 5"/>
          <p:cNvSpPr/>
          <p:nvPr/>
        </p:nvSpPr>
        <p:spPr>
          <a:xfrm>
            <a:off x="323528" y="6608385"/>
            <a:ext cx="8460432" cy="276999"/>
          </a:xfrm>
          <a:prstGeom prst="rect">
            <a:avLst/>
          </a:prstGeom>
        </p:spPr>
        <p:txBody>
          <a:bodyPr wrap="square">
            <a:spAutoFit/>
          </a:bodyPr>
          <a:lstStyle/>
          <a:p>
            <a:r>
              <a:rPr lang="en-US" sz="1200"/>
              <a:t>http://wikibon.org/wiki/v/Big_Data:_Hadoop,_Business_Analytics_and_Beyond#The_Big_Data_Skills_Gap</a:t>
            </a:r>
          </a:p>
        </p:txBody>
      </p:sp>
      <p:sp>
        <p:nvSpPr>
          <p:cNvPr id="7" name="Rectangle 6"/>
          <p:cNvSpPr/>
          <p:nvPr/>
        </p:nvSpPr>
        <p:spPr>
          <a:xfrm>
            <a:off x="323528" y="6392361"/>
            <a:ext cx="4572000" cy="276999"/>
          </a:xfrm>
          <a:prstGeom prst="rect">
            <a:avLst/>
          </a:prstGeom>
        </p:spPr>
        <p:txBody>
          <a:bodyPr>
            <a:spAutoFit/>
          </a:bodyPr>
          <a:lstStyle/>
          <a:p>
            <a:r>
              <a:rPr lang="pl-PL" sz="1200"/>
              <a:t>http://www.ibmbigdatahub.com/blog/addressing-big-data-skills-gap</a:t>
            </a:r>
            <a:endParaRPr lang="en-US" sz="1200"/>
          </a:p>
        </p:txBody>
      </p:sp>
    </p:spTree>
    <p:extLst>
      <p:ext uri="{BB962C8B-B14F-4D97-AF65-F5344CB8AC3E}">
        <p14:creationId xmlns:p14="http://schemas.microsoft.com/office/powerpoint/2010/main" val="2664365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Content Placeholder 2"/>
          <p:cNvSpPr>
            <a:spLocks noGrp="1"/>
          </p:cNvSpPr>
          <p:nvPr>
            <p:ph idx="1"/>
          </p:nvPr>
        </p:nvSpPr>
        <p:spPr/>
        <p:txBody>
          <a:bodyPr/>
          <a:lstStyle/>
          <a:p>
            <a:r>
              <a:rPr lang="en-US"/>
              <a:t>Introduction</a:t>
            </a:r>
          </a:p>
          <a:p>
            <a:r>
              <a:rPr lang="en-US"/>
              <a:t>Theory</a:t>
            </a:r>
          </a:p>
          <a:p>
            <a:r>
              <a:rPr lang="en-US"/>
              <a:t>Top 10 algorithms</a:t>
            </a:r>
          </a:p>
          <a:p>
            <a:r>
              <a:rPr lang="en-US"/>
              <a:t>Recommendations</a:t>
            </a:r>
          </a:p>
          <a:p>
            <a:r>
              <a:rPr lang="en-US"/>
              <a:t>Classification with naïve Bayes</a:t>
            </a:r>
          </a:p>
          <a:p>
            <a:r>
              <a:rPr lang="en-US"/>
              <a:t>Linear regression</a:t>
            </a:r>
          </a:p>
          <a:p>
            <a:r>
              <a:rPr lang="en-US"/>
              <a:t>Clustering</a:t>
            </a:r>
          </a:p>
          <a:p>
            <a:r>
              <a:rPr lang="en-US"/>
              <a:t>Principal Component Analysis</a:t>
            </a:r>
          </a:p>
          <a:p>
            <a:r>
              <a:rPr lang="en-US"/>
              <a:t>MapReduce</a:t>
            </a:r>
          </a:p>
          <a:p>
            <a:r>
              <a:rPr lang="en-US"/>
              <a:t>Conclusion</a:t>
            </a:r>
          </a:p>
        </p:txBody>
      </p:sp>
      <p:sp>
        <p:nvSpPr>
          <p:cNvPr id="4" name="Slide Number Placeholder 3"/>
          <p:cNvSpPr>
            <a:spLocks noGrp="1"/>
          </p:cNvSpPr>
          <p:nvPr>
            <p:ph type="sldNum" sz="quarter" idx="11"/>
          </p:nvPr>
        </p:nvSpPr>
        <p:spPr/>
        <p:txBody>
          <a:bodyPr/>
          <a:lstStyle/>
          <a:p>
            <a:fld id="{6C43C368-B4F5-3E41-AC60-B61C23CF3503}" type="slidenum">
              <a:rPr lang="en-US" smtClean="0"/>
              <a:pPr/>
              <a:t>2</a:t>
            </a:fld>
            <a:endParaRPr lang="en-US" dirty="0"/>
          </a:p>
        </p:txBody>
      </p:sp>
    </p:spTree>
    <p:extLst>
      <p:ext uri="{BB962C8B-B14F-4D97-AF65-F5344CB8AC3E}">
        <p14:creationId xmlns:p14="http://schemas.microsoft.com/office/powerpoint/2010/main" val="32634298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orthogonal aspects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20</a:t>
            </a:fld>
            <a:endParaRPr lang="en-US" dirty="0"/>
          </a:p>
        </p:txBody>
      </p:sp>
      <p:sp>
        <p:nvSpPr>
          <p:cNvPr id="4" name="Content Placeholder 3"/>
          <p:cNvSpPr>
            <a:spLocks noGrp="1"/>
          </p:cNvSpPr>
          <p:nvPr>
            <p:ph idx="1"/>
          </p:nvPr>
        </p:nvSpPr>
        <p:spPr/>
        <p:txBody>
          <a:bodyPr/>
          <a:lstStyle/>
          <a:p>
            <a:r>
              <a:rPr lang="en-US"/>
              <a:t>Analytics / machine learning</a:t>
            </a:r>
          </a:p>
          <a:p>
            <a:pPr lvl="1"/>
            <a:r>
              <a:rPr lang="en-US"/>
              <a:t>learning insights from data</a:t>
            </a:r>
          </a:p>
          <a:p>
            <a:r>
              <a:rPr lang="en-US"/>
              <a:t>Big data</a:t>
            </a:r>
          </a:p>
          <a:p>
            <a:pPr lvl="1"/>
            <a:r>
              <a:rPr lang="en-US"/>
              <a:t>handling massive data volumes</a:t>
            </a:r>
          </a:p>
          <a:p>
            <a:r>
              <a:rPr lang="en-US"/>
              <a:t>Can be combined, or used separately</a:t>
            </a:r>
          </a:p>
        </p:txBody>
      </p:sp>
      <p:pic>
        <p:nvPicPr>
          <p:cNvPr id="5" name="Picture 4"/>
          <p:cNvPicPr>
            <a:picLocks noChangeAspect="1"/>
          </p:cNvPicPr>
          <p:nvPr/>
        </p:nvPicPr>
        <p:blipFill>
          <a:blip r:embed="rId2"/>
          <a:stretch>
            <a:fillRect/>
          </a:stretch>
        </p:blipFill>
        <p:spPr>
          <a:xfrm>
            <a:off x="2195736" y="3573016"/>
            <a:ext cx="5842000" cy="3289300"/>
          </a:xfrm>
          <a:prstGeom prst="rect">
            <a:avLst/>
          </a:prstGeom>
        </p:spPr>
      </p:pic>
    </p:spTree>
    <p:extLst>
      <p:ext uri="{BB962C8B-B14F-4D97-AF65-F5344CB8AC3E}">
        <p14:creationId xmlns:p14="http://schemas.microsoft.com/office/powerpoint/2010/main" val="14481286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science?</a:t>
            </a:r>
          </a:p>
        </p:txBody>
      </p:sp>
      <p:sp>
        <p:nvSpPr>
          <p:cNvPr id="4" name="Slide Number Placeholder 3"/>
          <p:cNvSpPr>
            <a:spLocks noGrp="1"/>
          </p:cNvSpPr>
          <p:nvPr>
            <p:ph type="sldNum" sz="quarter" idx="11"/>
          </p:nvPr>
        </p:nvSpPr>
        <p:spPr/>
        <p:txBody>
          <a:bodyPr/>
          <a:lstStyle/>
          <a:p>
            <a:fld id="{6C43C368-B4F5-3E41-AC60-B61C23CF3503}" type="slidenum">
              <a:rPr lang="en-US" smtClean="0"/>
              <a:pPr/>
              <a:t>21</a:t>
            </a:fld>
            <a:endParaRPr lang="en-US" dirty="0"/>
          </a:p>
        </p:txBody>
      </p:sp>
      <p:pic>
        <p:nvPicPr>
          <p:cNvPr id="5" name="Picture 4"/>
          <p:cNvPicPr>
            <a:picLocks noChangeAspect="1"/>
          </p:cNvPicPr>
          <p:nvPr/>
        </p:nvPicPr>
        <p:blipFill>
          <a:blip r:embed="rId2"/>
          <a:stretch>
            <a:fillRect/>
          </a:stretch>
        </p:blipFill>
        <p:spPr>
          <a:xfrm>
            <a:off x="1547664" y="1268760"/>
            <a:ext cx="5008984" cy="4781303"/>
          </a:xfrm>
          <a:prstGeom prst="rect">
            <a:avLst/>
          </a:prstGeom>
        </p:spPr>
      </p:pic>
      <p:sp>
        <p:nvSpPr>
          <p:cNvPr id="6" name="Rectangle 5"/>
          <p:cNvSpPr/>
          <p:nvPr/>
        </p:nvSpPr>
        <p:spPr>
          <a:xfrm>
            <a:off x="310208" y="6505599"/>
            <a:ext cx="6246440" cy="307777"/>
          </a:xfrm>
          <a:prstGeom prst="rect">
            <a:avLst/>
          </a:prstGeom>
        </p:spPr>
        <p:txBody>
          <a:bodyPr wrap="square">
            <a:spAutoFit/>
          </a:bodyPr>
          <a:lstStyle/>
          <a:p>
            <a:r>
              <a:rPr lang="en-US" sz="1400"/>
              <a:t>http://drewconway.com/zia/2013/3/26/the-data-science-venn-diagram</a:t>
            </a:r>
          </a:p>
        </p:txBody>
      </p:sp>
    </p:spTree>
    <p:extLst>
      <p:ext uri="{BB962C8B-B14F-4D97-AF65-F5344CB8AC3E}">
        <p14:creationId xmlns:p14="http://schemas.microsoft.com/office/powerpoint/2010/main" val="36025167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How to process Big Data?</a:t>
            </a:r>
          </a:p>
        </p:txBody>
      </p:sp>
      <p:sp>
        <p:nvSpPr>
          <p:cNvPr id="4" name="Slide Number Placeholder 3"/>
          <p:cNvSpPr>
            <a:spLocks noGrp="1"/>
          </p:cNvSpPr>
          <p:nvPr>
            <p:ph type="sldNum" sz="quarter" idx="11"/>
          </p:nvPr>
        </p:nvSpPr>
        <p:spPr/>
        <p:txBody>
          <a:bodyPr/>
          <a:lstStyle/>
          <a:p>
            <a:fld id="{6C43C368-B4F5-3E41-AC60-B61C23CF3503}" type="slidenum">
              <a:rPr lang="en-US" smtClean="0"/>
              <a:pPr/>
              <a:t>22</a:t>
            </a:fld>
            <a:endParaRPr lang="en-US" dirty="0"/>
          </a:p>
        </p:txBody>
      </p:sp>
      <p:sp>
        <p:nvSpPr>
          <p:cNvPr id="6" name="Content Placeholder 5"/>
          <p:cNvSpPr>
            <a:spLocks noGrp="1"/>
          </p:cNvSpPr>
          <p:nvPr>
            <p:ph idx="1"/>
          </p:nvPr>
        </p:nvSpPr>
        <p:spPr/>
        <p:txBody>
          <a:bodyPr/>
          <a:lstStyle/>
          <a:p>
            <a:r>
              <a:rPr lang="en-US"/>
              <a:t>If relational databases are not enough, what is?</a:t>
            </a:r>
          </a:p>
        </p:txBody>
      </p:sp>
      <p:pic>
        <p:nvPicPr>
          <p:cNvPr id="7" name="Picture 6"/>
          <p:cNvPicPr>
            <a:picLocks noChangeAspect="1"/>
          </p:cNvPicPr>
          <p:nvPr/>
        </p:nvPicPr>
        <p:blipFill>
          <a:blip r:embed="rId2"/>
          <a:stretch>
            <a:fillRect/>
          </a:stretch>
        </p:blipFill>
        <p:spPr>
          <a:xfrm>
            <a:off x="1907704" y="3596134"/>
            <a:ext cx="2907804" cy="2907804"/>
          </a:xfrm>
          <a:prstGeom prst="rect">
            <a:avLst/>
          </a:prstGeom>
        </p:spPr>
      </p:pic>
      <p:sp>
        <p:nvSpPr>
          <p:cNvPr id="8" name="Rectangle 7"/>
          <p:cNvSpPr/>
          <p:nvPr/>
        </p:nvSpPr>
        <p:spPr>
          <a:xfrm>
            <a:off x="1835696" y="6476454"/>
            <a:ext cx="3365024" cy="369332"/>
          </a:xfrm>
          <a:prstGeom prst="rect">
            <a:avLst/>
          </a:prstGeom>
        </p:spPr>
        <p:txBody>
          <a:bodyPr wrap="none">
            <a:spAutoFit/>
          </a:bodyPr>
          <a:lstStyle/>
          <a:p>
            <a:r>
              <a:rPr lang="en-US"/>
              <a:t>https://twitter.com/devops_borat</a:t>
            </a:r>
          </a:p>
        </p:txBody>
      </p:sp>
      <p:sp>
        <p:nvSpPr>
          <p:cNvPr id="9" name="Oval Callout 8"/>
          <p:cNvSpPr/>
          <p:nvPr/>
        </p:nvSpPr>
        <p:spPr>
          <a:xfrm>
            <a:off x="5292080" y="2636912"/>
            <a:ext cx="2555776" cy="1800200"/>
          </a:xfrm>
          <a:prstGeom prst="wedgeEllipseCallout">
            <a:avLst>
              <a:gd name="adj1" fmla="val -117245"/>
              <a:gd name="adj2" fmla="val 54745"/>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latin typeface="Corbel" pitchFamily="34" charset="0"/>
                <a:ea typeface="Verdana" pitchFamily="34" charset="0"/>
                <a:cs typeface="Verdana" pitchFamily="34" charset="0"/>
              </a:rPr>
              <a:t>Mining of Big Data is problem solve in 2013 with zgrep</a:t>
            </a:r>
          </a:p>
        </p:txBody>
      </p:sp>
    </p:spTree>
    <p:extLst>
      <p:ext uri="{BB962C8B-B14F-4D97-AF65-F5344CB8AC3E}">
        <p14:creationId xmlns:p14="http://schemas.microsoft.com/office/powerpoint/2010/main" val="5159509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MapReduce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23</a:t>
            </a:fld>
            <a:endParaRPr lang="en-US" dirty="0"/>
          </a:p>
        </p:txBody>
      </p:sp>
      <p:sp>
        <p:nvSpPr>
          <p:cNvPr id="4" name="Content Placeholder 3"/>
          <p:cNvSpPr>
            <a:spLocks noGrp="1"/>
          </p:cNvSpPr>
          <p:nvPr>
            <p:ph idx="1"/>
          </p:nvPr>
        </p:nvSpPr>
        <p:spPr/>
        <p:txBody>
          <a:bodyPr/>
          <a:lstStyle/>
          <a:p>
            <a:r>
              <a:rPr lang="en-US"/>
              <a:t>A framework for writing massively parallel code</a:t>
            </a:r>
          </a:p>
          <a:p>
            <a:r>
              <a:rPr lang="en-US"/>
              <a:t>Simple, straightforward model</a:t>
            </a:r>
          </a:p>
          <a:p>
            <a:r>
              <a:rPr lang="en-US"/>
              <a:t>Based on “map” and “reduce” functions from functional programming (LISP)</a:t>
            </a:r>
          </a:p>
        </p:txBody>
      </p:sp>
      <p:pic>
        <p:nvPicPr>
          <p:cNvPr id="6" name="Picture 5"/>
          <p:cNvPicPr>
            <a:picLocks noChangeAspect="1"/>
          </p:cNvPicPr>
          <p:nvPr/>
        </p:nvPicPr>
        <p:blipFill>
          <a:blip r:embed="rId2"/>
          <a:stretch>
            <a:fillRect/>
          </a:stretch>
        </p:blipFill>
        <p:spPr>
          <a:xfrm>
            <a:off x="4860032" y="3508070"/>
            <a:ext cx="3999880" cy="2999910"/>
          </a:xfrm>
          <a:prstGeom prst="rect">
            <a:avLst/>
          </a:prstGeom>
        </p:spPr>
      </p:pic>
      <p:pic>
        <p:nvPicPr>
          <p:cNvPr id="7" name="Picture 6"/>
          <p:cNvPicPr>
            <a:picLocks noChangeAspect="1"/>
          </p:cNvPicPr>
          <p:nvPr/>
        </p:nvPicPr>
        <p:blipFill>
          <a:blip r:embed="rId3"/>
          <a:stretch>
            <a:fillRect/>
          </a:stretch>
        </p:blipFill>
        <p:spPr>
          <a:xfrm>
            <a:off x="539552" y="5255904"/>
            <a:ext cx="3662497" cy="864096"/>
          </a:xfrm>
          <a:prstGeom prst="rect">
            <a:avLst/>
          </a:prstGeom>
        </p:spPr>
      </p:pic>
    </p:spTree>
    <p:extLst>
      <p:ext uri="{BB962C8B-B14F-4D97-AF65-F5344CB8AC3E}">
        <p14:creationId xmlns:p14="http://schemas.microsoft.com/office/powerpoint/2010/main" val="12834749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NoSQL and Big Data</a:t>
            </a:r>
          </a:p>
        </p:txBody>
      </p:sp>
      <p:sp>
        <p:nvSpPr>
          <p:cNvPr id="3" name="Slide Number Placeholder 2"/>
          <p:cNvSpPr>
            <a:spLocks noGrp="1"/>
          </p:cNvSpPr>
          <p:nvPr>
            <p:ph type="sldNum" sz="quarter" idx="11"/>
          </p:nvPr>
        </p:nvSpPr>
        <p:spPr/>
        <p:txBody>
          <a:bodyPr/>
          <a:lstStyle/>
          <a:p>
            <a:fld id="{6C43C368-B4F5-3E41-AC60-B61C23CF3503}" type="slidenum">
              <a:rPr lang="en-US" smtClean="0"/>
              <a:pPr/>
              <a:t>24</a:t>
            </a:fld>
            <a:endParaRPr lang="en-US" dirty="0"/>
          </a:p>
        </p:txBody>
      </p:sp>
      <p:sp>
        <p:nvSpPr>
          <p:cNvPr id="4" name="Content Placeholder 3"/>
          <p:cNvSpPr>
            <a:spLocks noGrp="1"/>
          </p:cNvSpPr>
          <p:nvPr>
            <p:ph idx="1"/>
          </p:nvPr>
        </p:nvSpPr>
        <p:spPr>
          <a:xfrm>
            <a:off x="467544" y="1412776"/>
            <a:ext cx="7128792" cy="5040560"/>
          </a:xfrm>
        </p:spPr>
        <p:txBody>
          <a:bodyPr>
            <a:normAutofit/>
          </a:bodyPr>
          <a:lstStyle/>
          <a:p>
            <a:r>
              <a:rPr lang="en-US"/>
              <a:t>Not really that relevant</a:t>
            </a:r>
          </a:p>
          <a:p>
            <a:r>
              <a:rPr lang="en-US"/>
              <a:t>Traditional databases handle big data sets, too</a:t>
            </a:r>
          </a:p>
          <a:p>
            <a:r>
              <a:rPr lang="en-US"/>
              <a:t>NoSQL databases have poor analytics</a:t>
            </a:r>
          </a:p>
          <a:p>
            <a:r>
              <a:rPr lang="en-US"/>
              <a:t>MapReduce often works from text files</a:t>
            </a:r>
          </a:p>
          <a:p>
            <a:pPr lvl="1"/>
            <a:r>
              <a:rPr lang="en-US"/>
              <a:t>can obviously work from SQL and NoSQL, too</a:t>
            </a:r>
          </a:p>
          <a:p>
            <a:r>
              <a:rPr lang="en-US"/>
              <a:t>NoSQL is more for high throughput</a:t>
            </a:r>
          </a:p>
          <a:p>
            <a:pPr lvl="1"/>
            <a:r>
              <a:rPr lang="en-US"/>
              <a:t>basically, AP from the CAP theorem, instead of CP</a:t>
            </a:r>
          </a:p>
          <a:p>
            <a:r>
              <a:rPr lang="en-US"/>
              <a:t>In practice, really Big Data is likely to be a mix</a:t>
            </a:r>
          </a:p>
          <a:p>
            <a:pPr lvl="1"/>
            <a:r>
              <a:rPr lang="en-US"/>
              <a:t>text files, NoSQL, and SQL</a:t>
            </a:r>
          </a:p>
        </p:txBody>
      </p:sp>
    </p:spTree>
    <p:extLst>
      <p:ext uri="{BB962C8B-B14F-4D97-AF65-F5344CB8AC3E}">
        <p14:creationId xmlns:p14="http://schemas.microsoft.com/office/powerpoint/2010/main" val="27175552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4</a:t>
            </a:r>
            <a:r>
              <a:rPr lang="en-US" baseline="30000"/>
              <a:t>th</a:t>
            </a:r>
            <a:r>
              <a:rPr lang="en-US"/>
              <a:t> V: Veracity</a:t>
            </a:r>
          </a:p>
        </p:txBody>
      </p:sp>
      <p:sp>
        <p:nvSpPr>
          <p:cNvPr id="4" name="Slide Number Placeholder 3"/>
          <p:cNvSpPr>
            <a:spLocks noGrp="1"/>
          </p:cNvSpPr>
          <p:nvPr>
            <p:ph type="sldNum" sz="quarter" idx="11"/>
          </p:nvPr>
        </p:nvSpPr>
        <p:spPr/>
        <p:txBody>
          <a:bodyPr/>
          <a:lstStyle/>
          <a:p>
            <a:fld id="{6C43C368-B4F5-3E41-AC60-B61C23CF3503}" type="slidenum">
              <a:rPr lang="en-US" smtClean="0"/>
              <a:pPr/>
              <a:t>25</a:t>
            </a:fld>
            <a:endParaRPr lang="en-US" dirty="0"/>
          </a:p>
        </p:txBody>
      </p:sp>
      <p:sp>
        <p:nvSpPr>
          <p:cNvPr id="6" name="Content Placeholder 5"/>
          <p:cNvSpPr>
            <a:spLocks noGrp="1"/>
          </p:cNvSpPr>
          <p:nvPr>
            <p:ph idx="1"/>
          </p:nvPr>
        </p:nvSpPr>
        <p:spPr/>
        <p:txBody>
          <a:bodyPr/>
          <a:lstStyle/>
          <a:p>
            <a:pPr marL="0" indent="0">
              <a:buNone/>
            </a:pPr>
            <a:r>
              <a:rPr lang="en-US"/>
              <a:t>“The greatest enemy of knowledge is not ignorance, it is the illusion of knowledge.”</a:t>
            </a:r>
          </a:p>
          <a:p>
            <a:pPr marL="0" indent="0">
              <a:buNone/>
            </a:pPr>
            <a:r>
              <a:rPr lang="en-US" sz="2000"/>
              <a:t>						Daniel Borstin, in </a:t>
            </a:r>
            <a:r>
              <a:rPr lang="en-US" sz="2000" i="1"/>
              <a:t>The Discoverers</a:t>
            </a:r>
            <a:r>
              <a:rPr lang="en-US" sz="2000"/>
              <a:t> (1983)</a:t>
            </a:r>
          </a:p>
          <a:p>
            <a:pPr marL="0" indent="0">
              <a:buNone/>
            </a:pPr>
            <a:endParaRPr lang="en-US" i="1"/>
          </a:p>
        </p:txBody>
      </p:sp>
      <p:pic>
        <p:nvPicPr>
          <p:cNvPr id="7" name="Picture 6"/>
          <p:cNvPicPr>
            <a:picLocks noChangeAspect="1"/>
          </p:cNvPicPr>
          <p:nvPr/>
        </p:nvPicPr>
        <p:blipFill>
          <a:blip r:embed="rId2"/>
          <a:stretch>
            <a:fillRect/>
          </a:stretch>
        </p:blipFill>
        <p:spPr>
          <a:xfrm>
            <a:off x="2627784" y="3596134"/>
            <a:ext cx="2907804" cy="2907804"/>
          </a:xfrm>
          <a:prstGeom prst="rect">
            <a:avLst/>
          </a:prstGeom>
        </p:spPr>
      </p:pic>
      <p:sp>
        <p:nvSpPr>
          <p:cNvPr id="8" name="Rectangle 7"/>
          <p:cNvSpPr/>
          <p:nvPr/>
        </p:nvSpPr>
        <p:spPr>
          <a:xfrm>
            <a:off x="2555776" y="6476454"/>
            <a:ext cx="3365024" cy="369332"/>
          </a:xfrm>
          <a:prstGeom prst="rect">
            <a:avLst/>
          </a:prstGeom>
        </p:spPr>
        <p:txBody>
          <a:bodyPr wrap="none">
            <a:spAutoFit/>
          </a:bodyPr>
          <a:lstStyle/>
          <a:p>
            <a:r>
              <a:rPr lang="en-US"/>
              <a:t>https://twitter.com/devops_borat</a:t>
            </a:r>
          </a:p>
        </p:txBody>
      </p:sp>
      <p:sp>
        <p:nvSpPr>
          <p:cNvPr id="10" name="Oval Callout 9"/>
          <p:cNvSpPr/>
          <p:nvPr/>
        </p:nvSpPr>
        <p:spPr>
          <a:xfrm>
            <a:off x="5658794" y="3140968"/>
            <a:ext cx="2808312" cy="1656184"/>
          </a:xfrm>
          <a:prstGeom prst="wedgeEllipseCallout">
            <a:avLst>
              <a:gd name="adj1" fmla="val -100549"/>
              <a:gd name="adj2" fmla="val 33865"/>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latin typeface="Corbel" pitchFamily="34" charset="0"/>
                <a:ea typeface="Verdana" pitchFamily="34" charset="0"/>
                <a:cs typeface="Verdana" pitchFamily="34" charset="0"/>
              </a:rPr>
              <a:t>95% of time, when is clean Big Data is get Little Data</a:t>
            </a:r>
          </a:p>
        </p:txBody>
      </p:sp>
    </p:spTree>
    <p:extLst>
      <p:ext uri="{BB962C8B-B14F-4D97-AF65-F5344CB8AC3E}">
        <p14:creationId xmlns:p14="http://schemas.microsoft.com/office/powerpoint/2010/main" val="3270599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quality</a:t>
            </a:r>
          </a:p>
        </p:txBody>
      </p:sp>
      <p:sp>
        <p:nvSpPr>
          <p:cNvPr id="3" name="Content Placeholder 2"/>
          <p:cNvSpPr>
            <a:spLocks noGrp="1"/>
          </p:cNvSpPr>
          <p:nvPr>
            <p:ph idx="1"/>
          </p:nvPr>
        </p:nvSpPr>
        <p:spPr/>
        <p:txBody>
          <a:bodyPr/>
          <a:lstStyle/>
          <a:p>
            <a:r>
              <a:rPr lang="en-US"/>
              <a:t>A huge problem in practice</a:t>
            </a:r>
          </a:p>
          <a:p>
            <a:pPr lvl="1"/>
            <a:r>
              <a:rPr lang="en-US"/>
              <a:t>any manually entered data is suspect</a:t>
            </a:r>
          </a:p>
          <a:p>
            <a:pPr lvl="1"/>
            <a:r>
              <a:rPr lang="en-US"/>
              <a:t>most data sets are in practice deeply problematic</a:t>
            </a:r>
          </a:p>
          <a:p>
            <a:r>
              <a:rPr lang="en-US"/>
              <a:t>Even automatically gathered data can be a problem</a:t>
            </a:r>
          </a:p>
          <a:p>
            <a:pPr lvl="1"/>
            <a:r>
              <a:rPr lang="en-US"/>
              <a:t>systematic problems with sensors</a:t>
            </a:r>
          </a:p>
          <a:p>
            <a:pPr lvl="1"/>
            <a:r>
              <a:rPr lang="en-US"/>
              <a:t>errors causing data loss</a:t>
            </a:r>
          </a:p>
          <a:p>
            <a:pPr lvl="1"/>
            <a:r>
              <a:rPr lang="en-US"/>
              <a:t>incorrect metadata about the sensor</a:t>
            </a:r>
          </a:p>
          <a:p>
            <a:r>
              <a:rPr lang="en-US" i="1"/>
              <a:t>Never, never, never </a:t>
            </a:r>
            <a:r>
              <a:rPr lang="en-US"/>
              <a:t>trust the data without checking it!</a:t>
            </a:r>
          </a:p>
          <a:p>
            <a:pPr lvl="1"/>
            <a:r>
              <a:rPr lang="en-US"/>
              <a:t>garbage in, garbage out, etc</a:t>
            </a:r>
          </a:p>
        </p:txBody>
      </p:sp>
      <p:sp>
        <p:nvSpPr>
          <p:cNvPr id="4" name="Slide Number Placeholder 3"/>
          <p:cNvSpPr>
            <a:spLocks noGrp="1"/>
          </p:cNvSpPr>
          <p:nvPr>
            <p:ph type="sldNum" sz="quarter" idx="11"/>
          </p:nvPr>
        </p:nvSpPr>
        <p:spPr/>
        <p:txBody>
          <a:bodyPr/>
          <a:lstStyle/>
          <a:p>
            <a:fld id="{6C43C368-B4F5-3E41-AC60-B61C23CF3503}" type="slidenum">
              <a:rPr lang="en-US" smtClean="0"/>
              <a:pPr/>
              <a:t>26</a:t>
            </a:fld>
            <a:endParaRPr lang="en-US" dirty="0"/>
          </a:p>
        </p:txBody>
      </p:sp>
    </p:spTree>
    <p:extLst>
      <p:ext uri="{BB962C8B-B14F-4D97-AF65-F5344CB8AC3E}">
        <p14:creationId xmlns:p14="http://schemas.microsoft.com/office/powerpoint/2010/main" val="10067994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C43C368-B4F5-3E41-AC60-B61C23CF3503}" type="slidenum">
              <a:rPr lang="en-US" smtClean="0"/>
              <a:pPr/>
              <a:t>27</a:t>
            </a:fld>
            <a:endParaRPr lang="en-US"/>
          </a:p>
        </p:txBody>
      </p:sp>
      <p:sp>
        <p:nvSpPr>
          <p:cNvPr id="3" name="Rectangle 2"/>
          <p:cNvSpPr/>
          <p:nvPr/>
        </p:nvSpPr>
        <p:spPr>
          <a:xfrm>
            <a:off x="395536" y="6525344"/>
            <a:ext cx="7632848" cy="276999"/>
          </a:xfrm>
          <a:prstGeom prst="rect">
            <a:avLst/>
          </a:prstGeom>
        </p:spPr>
        <p:txBody>
          <a:bodyPr wrap="square">
            <a:spAutoFit/>
          </a:bodyPr>
          <a:lstStyle/>
          <a:p>
            <a:r>
              <a:rPr lang="en-US" sz="1200"/>
              <a:t>http://www.slideshare.net/Hadoop_Summit/scaling-big-data-mining-infrastructure-twitter-experience/12</a:t>
            </a:r>
          </a:p>
        </p:txBody>
      </p:sp>
      <p:pic>
        <p:nvPicPr>
          <p:cNvPr id="4" name="Picture 3"/>
          <p:cNvPicPr>
            <a:picLocks noChangeAspect="1"/>
          </p:cNvPicPr>
          <p:nvPr/>
        </p:nvPicPr>
        <p:blipFill>
          <a:blip r:embed="rId2"/>
          <a:stretch>
            <a:fillRect/>
          </a:stretch>
        </p:blipFill>
        <p:spPr>
          <a:xfrm>
            <a:off x="251520" y="404664"/>
            <a:ext cx="6413500" cy="5803900"/>
          </a:xfrm>
          <a:prstGeom prst="rect">
            <a:avLst/>
          </a:prstGeom>
        </p:spPr>
      </p:pic>
    </p:spTree>
    <p:extLst>
      <p:ext uri="{BB962C8B-B14F-4D97-AF65-F5344CB8AC3E}">
        <p14:creationId xmlns:p14="http://schemas.microsoft.com/office/powerpoint/2010/main" val="32057316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Conclusion</a:t>
            </a:r>
          </a:p>
        </p:txBody>
      </p:sp>
      <p:sp>
        <p:nvSpPr>
          <p:cNvPr id="6" name="Content Placeholder 5"/>
          <p:cNvSpPr>
            <a:spLocks noGrp="1"/>
          </p:cNvSpPr>
          <p:nvPr>
            <p:ph idx="1"/>
          </p:nvPr>
        </p:nvSpPr>
        <p:spPr/>
        <p:txBody>
          <a:bodyPr/>
          <a:lstStyle/>
          <a:p>
            <a:r>
              <a:rPr lang="en-US"/>
              <a:t>Vast potential</a:t>
            </a:r>
          </a:p>
          <a:p>
            <a:pPr lvl="1"/>
            <a:r>
              <a:rPr lang="en-US"/>
              <a:t>to both big data </a:t>
            </a:r>
            <a:r>
              <a:rPr lang="en-US" i="1"/>
              <a:t>and </a:t>
            </a:r>
            <a:r>
              <a:rPr lang="en-US"/>
              <a:t>machine learning</a:t>
            </a:r>
          </a:p>
          <a:p>
            <a:r>
              <a:rPr lang="en-US"/>
              <a:t>Very difficult to realize that potential</a:t>
            </a:r>
          </a:p>
          <a:p>
            <a:pPr lvl="1"/>
            <a:r>
              <a:rPr lang="en-US"/>
              <a:t>requires mathematics, which nobody knows</a:t>
            </a:r>
          </a:p>
          <a:p>
            <a:r>
              <a:rPr lang="en-US"/>
              <a:t>We need to wake up!</a:t>
            </a:r>
          </a:p>
        </p:txBody>
      </p:sp>
      <p:sp>
        <p:nvSpPr>
          <p:cNvPr id="4" name="Slide Number Placeholder 3"/>
          <p:cNvSpPr>
            <a:spLocks noGrp="1"/>
          </p:cNvSpPr>
          <p:nvPr>
            <p:ph type="sldNum" sz="quarter" idx="11"/>
          </p:nvPr>
        </p:nvSpPr>
        <p:spPr/>
        <p:txBody>
          <a:bodyPr/>
          <a:lstStyle/>
          <a:p>
            <a:fld id="{6C43C368-B4F5-3E41-AC60-B61C23CF3503}" type="slidenum">
              <a:rPr lang="en-US" smtClean="0"/>
              <a:pPr/>
              <a:t>28</a:t>
            </a:fld>
            <a:endParaRPr lang="en-US" dirty="0"/>
          </a:p>
        </p:txBody>
      </p:sp>
    </p:spTree>
    <p:extLst>
      <p:ext uri="{BB962C8B-B14F-4D97-AF65-F5344CB8AC3E}">
        <p14:creationId xmlns:p14="http://schemas.microsoft.com/office/powerpoint/2010/main" val="27664244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Theory</a:t>
            </a:r>
          </a:p>
        </p:txBody>
      </p:sp>
      <p:sp>
        <p:nvSpPr>
          <p:cNvPr id="3" name="Slide Number Placeholder 2"/>
          <p:cNvSpPr>
            <a:spLocks noGrp="1"/>
          </p:cNvSpPr>
          <p:nvPr>
            <p:ph type="sldNum" sz="quarter" idx="11"/>
          </p:nvPr>
        </p:nvSpPr>
        <p:spPr/>
        <p:txBody>
          <a:bodyPr/>
          <a:lstStyle/>
          <a:p>
            <a:fld id="{6C43C368-B4F5-3E41-AC60-B61C23CF3503}" type="slidenum">
              <a:rPr lang="en-US" smtClean="0"/>
              <a:pPr/>
              <a:t>29</a:t>
            </a:fld>
            <a:endParaRPr lang="en-US" dirty="0"/>
          </a:p>
        </p:txBody>
      </p:sp>
    </p:spTree>
    <p:extLst>
      <p:ext uri="{BB962C8B-B14F-4D97-AF65-F5344CB8AC3E}">
        <p14:creationId xmlns:p14="http://schemas.microsoft.com/office/powerpoint/2010/main" val="32170314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code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3</a:t>
            </a:fld>
            <a:endParaRPr lang="en-US" dirty="0"/>
          </a:p>
        </p:txBody>
      </p:sp>
      <p:sp>
        <p:nvSpPr>
          <p:cNvPr id="4" name="Content Placeholder 3"/>
          <p:cNvSpPr>
            <a:spLocks noGrp="1"/>
          </p:cNvSpPr>
          <p:nvPr>
            <p:ph idx="1"/>
          </p:nvPr>
        </p:nvSpPr>
        <p:spPr/>
        <p:txBody>
          <a:bodyPr/>
          <a:lstStyle/>
          <a:p>
            <a:r>
              <a:rPr lang="en-US"/>
              <a:t>I’ve put the Python source code for the examples on Github</a:t>
            </a:r>
          </a:p>
          <a:p>
            <a:r>
              <a:rPr lang="en-US"/>
              <a:t>Can be found at</a:t>
            </a:r>
          </a:p>
          <a:p>
            <a:pPr lvl="1"/>
            <a:r>
              <a:rPr lang="en-US"/>
              <a:t>https://github.com/larsga/py-snippets/tree/master/machine-learning/</a:t>
            </a:r>
          </a:p>
        </p:txBody>
      </p:sp>
    </p:spTree>
    <p:extLst>
      <p:ext uri="{BB962C8B-B14F-4D97-AF65-F5344CB8AC3E}">
        <p14:creationId xmlns:p14="http://schemas.microsoft.com/office/powerpoint/2010/main" val="255673759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kinds of learning</a:t>
            </a:r>
          </a:p>
        </p:txBody>
      </p:sp>
      <p:sp>
        <p:nvSpPr>
          <p:cNvPr id="3" name="Slide Number Placeholder 2"/>
          <p:cNvSpPr>
            <a:spLocks noGrp="1"/>
          </p:cNvSpPr>
          <p:nvPr>
            <p:ph type="sldNum" sz="quarter" idx="11"/>
          </p:nvPr>
        </p:nvSpPr>
        <p:spPr/>
        <p:txBody>
          <a:bodyPr/>
          <a:lstStyle/>
          <a:p>
            <a:fld id="{6C43C368-B4F5-3E41-AC60-B61C23CF3503}" type="slidenum">
              <a:rPr lang="en-US" smtClean="0"/>
              <a:pPr/>
              <a:t>30</a:t>
            </a:fld>
            <a:endParaRPr lang="en-US" dirty="0"/>
          </a:p>
        </p:txBody>
      </p:sp>
      <p:sp>
        <p:nvSpPr>
          <p:cNvPr id="4" name="Content Placeholder 3"/>
          <p:cNvSpPr>
            <a:spLocks noGrp="1"/>
          </p:cNvSpPr>
          <p:nvPr>
            <p:ph idx="1"/>
          </p:nvPr>
        </p:nvSpPr>
        <p:spPr/>
        <p:txBody>
          <a:bodyPr/>
          <a:lstStyle/>
          <a:p>
            <a:r>
              <a:rPr lang="en-US"/>
              <a:t>Supervised</a:t>
            </a:r>
          </a:p>
          <a:p>
            <a:pPr lvl="1"/>
            <a:r>
              <a:rPr lang="en-US"/>
              <a:t>we have training data with correct answers</a:t>
            </a:r>
          </a:p>
          <a:p>
            <a:pPr lvl="1"/>
            <a:r>
              <a:rPr lang="en-US"/>
              <a:t>use training data to prepare the algorithm</a:t>
            </a:r>
          </a:p>
          <a:p>
            <a:pPr lvl="1"/>
            <a:r>
              <a:rPr lang="en-US"/>
              <a:t>then apply it to data without a correct answer</a:t>
            </a:r>
          </a:p>
          <a:p>
            <a:r>
              <a:rPr lang="en-US"/>
              <a:t>Unsupervised</a:t>
            </a:r>
          </a:p>
          <a:p>
            <a:pPr lvl="1"/>
            <a:r>
              <a:rPr lang="en-US"/>
              <a:t>no training data</a:t>
            </a:r>
          </a:p>
          <a:p>
            <a:pPr lvl="1"/>
            <a:r>
              <a:rPr lang="en-US"/>
              <a:t>throw data into the algorithm, hope it makes some kind of sense out of the data</a:t>
            </a:r>
          </a:p>
        </p:txBody>
      </p:sp>
    </p:spTree>
    <p:extLst>
      <p:ext uri="{BB962C8B-B14F-4D97-AF65-F5344CB8AC3E}">
        <p14:creationId xmlns:p14="http://schemas.microsoft.com/office/powerpoint/2010/main" val="13367771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types of algorithms</a:t>
            </a:r>
          </a:p>
        </p:txBody>
      </p:sp>
      <p:sp>
        <p:nvSpPr>
          <p:cNvPr id="3" name="Content Placeholder 2"/>
          <p:cNvSpPr>
            <a:spLocks noGrp="1"/>
          </p:cNvSpPr>
          <p:nvPr>
            <p:ph idx="1"/>
          </p:nvPr>
        </p:nvSpPr>
        <p:spPr/>
        <p:txBody>
          <a:bodyPr/>
          <a:lstStyle/>
          <a:p>
            <a:r>
              <a:rPr lang="en-US"/>
              <a:t>Prediction</a:t>
            </a:r>
          </a:p>
          <a:p>
            <a:pPr lvl="1"/>
            <a:r>
              <a:rPr lang="en-US"/>
              <a:t>predicting a variable from data</a:t>
            </a:r>
          </a:p>
          <a:p>
            <a:r>
              <a:rPr lang="en-US"/>
              <a:t>Classification</a:t>
            </a:r>
          </a:p>
          <a:p>
            <a:pPr lvl="1"/>
            <a:r>
              <a:rPr lang="en-US"/>
              <a:t>assigning records to predefined groups</a:t>
            </a:r>
          </a:p>
          <a:p>
            <a:r>
              <a:rPr lang="en-US"/>
              <a:t>Clustering</a:t>
            </a:r>
          </a:p>
          <a:p>
            <a:pPr lvl="1"/>
            <a:r>
              <a:rPr lang="en-US"/>
              <a:t>splitting records into groups based on similarity</a:t>
            </a:r>
          </a:p>
          <a:p>
            <a:r>
              <a:rPr lang="en-US"/>
              <a:t>Association learning</a:t>
            </a:r>
          </a:p>
          <a:p>
            <a:pPr lvl="1"/>
            <a:r>
              <a:rPr lang="en-US"/>
              <a:t>seeing what often appears together with what</a:t>
            </a:r>
          </a:p>
        </p:txBody>
      </p:sp>
      <p:sp>
        <p:nvSpPr>
          <p:cNvPr id="4" name="Slide Number Placeholder 3"/>
          <p:cNvSpPr>
            <a:spLocks noGrp="1"/>
          </p:cNvSpPr>
          <p:nvPr>
            <p:ph type="sldNum" sz="quarter" idx="11"/>
          </p:nvPr>
        </p:nvSpPr>
        <p:spPr/>
        <p:txBody>
          <a:bodyPr/>
          <a:lstStyle/>
          <a:p>
            <a:fld id="{6C43C368-B4F5-3E41-AC60-B61C23CF3503}" type="slidenum">
              <a:rPr lang="en-US" smtClean="0"/>
              <a:pPr/>
              <a:t>31</a:t>
            </a:fld>
            <a:endParaRPr lang="en-US" dirty="0"/>
          </a:p>
        </p:txBody>
      </p:sp>
    </p:spTree>
    <p:extLst>
      <p:ext uri="{BB962C8B-B14F-4D97-AF65-F5344CB8AC3E}">
        <p14:creationId xmlns:p14="http://schemas.microsoft.com/office/powerpoint/2010/main" val="26538735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Issues</a:t>
            </a:r>
          </a:p>
        </p:txBody>
      </p:sp>
      <p:sp>
        <p:nvSpPr>
          <p:cNvPr id="3" name="Content Placeholder 2"/>
          <p:cNvSpPr>
            <a:spLocks noGrp="1"/>
          </p:cNvSpPr>
          <p:nvPr>
            <p:ph idx="1"/>
          </p:nvPr>
        </p:nvSpPr>
        <p:spPr/>
        <p:txBody>
          <a:bodyPr/>
          <a:lstStyle/>
          <a:p>
            <a:r>
              <a:rPr lang="en-US"/>
              <a:t>Data is usually noisy in some way</a:t>
            </a:r>
          </a:p>
          <a:p>
            <a:pPr lvl="1"/>
            <a:r>
              <a:rPr lang="en-US"/>
              <a:t>imprecise input values</a:t>
            </a:r>
          </a:p>
          <a:p>
            <a:pPr lvl="1"/>
            <a:r>
              <a:rPr lang="en-US"/>
              <a:t>hidden/latent input values</a:t>
            </a:r>
          </a:p>
          <a:p>
            <a:r>
              <a:rPr lang="en-US"/>
              <a:t>Inductive bias</a:t>
            </a:r>
          </a:p>
          <a:p>
            <a:pPr lvl="1"/>
            <a:r>
              <a:rPr lang="en-US"/>
              <a:t>basically, the shape of the algorithm we choose</a:t>
            </a:r>
          </a:p>
          <a:p>
            <a:pPr lvl="1"/>
            <a:r>
              <a:rPr lang="en-US"/>
              <a:t>may not fit the data at all</a:t>
            </a:r>
          </a:p>
          <a:p>
            <a:pPr lvl="1"/>
            <a:r>
              <a:rPr lang="en-US"/>
              <a:t>may induce underfitting or overfitting</a:t>
            </a:r>
          </a:p>
          <a:p>
            <a:r>
              <a:rPr lang="en-US"/>
              <a:t>Machine learning without inductive bias is not possible</a:t>
            </a:r>
          </a:p>
        </p:txBody>
      </p:sp>
      <p:sp>
        <p:nvSpPr>
          <p:cNvPr id="4" name="Slide Number Placeholder 3"/>
          <p:cNvSpPr>
            <a:spLocks noGrp="1"/>
          </p:cNvSpPr>
          <p:nvPr>
            <p:ph type="sldNum" sz="quarter" idx="11"/>
          </p:nvPr>
        </p:nvSpPr>
        <p:spPr/>
        <p:txBody>
          <a:bodyPr/>
          <a:lstStyle/>
          <a:p>
            <a:fld id="{6C43C368-B4F5-3E41-AC60-B61C23CF3503}" type="slidenum">
              <a:rPr lang="en-US" smtClean="0"/>
              <a:pPr/>
              <a:t>32</a:t>
            </a:fld>
            <a:endParaRPr lang="en-US" dirty="0"/>
          </a:p>
        </p:txBody>
      </p:sp>
    </p:spTree>
    <p:extLst>
      <p:ext uri="{BB962C8B-B14F-4D97-AF65-F5344CB8AC3E}">
        <p14:creationId xmlns:p14="http://schemas.microsoft.com/office/powerpoint/2010/main" val="54509272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Underfitting</a:t>
            </a:r>
          </a:p>
        </p:txBody>
      </p:sp>
      <p:sp>
        <p:nvSpPr>
          <p:cNvPr id="3" name="Slide Number Placeholder 2"/>
          <p:cNvSpPr>
            <a:spLocks noGrp="1"/>
          </p:cNvSpPr>
          <p:nvPr>
            <p:ph type="sldNum" sz="quarter" idx="11"/>
          </p:nvPr>
        </p:nvSpPr>
        <p:spPr/>
        <p:txBody>
          <a:bodyPr/>
          <a:lstStyle/>
          <a:p>
            <a:fld id="{6C43C368-B4F5-3E41-AC60-B61C23CF3503}" type="slidenum">
              <a:rPr lang="en-US" smtClean="0"/>
              <a:pPr/>
              <a:t>33</a:t>
            </a:fld>
            <a:endParaRPr lang="en-US" dirty="0"/>
          </a:p>
        </p:txBody>
      </p:sp>
      <p:sp>
        <p:nvSpPr>
          <p:cNvPr id="4" name="Content Placeholder 3"/>
          <p:cNvSpPr>
            <a:spLocks noGrp="1"/>
          </p:cNvSpPr>
          <p:nvPr>
            <p:ph idx="1"/>
          </p:nvPr>
        </p:nvSpPr>
        <p:spPr/>
        <p:txBody>
          <a:bodyPr/>
          <a:lstStyle/>
          <a:p>
            <a:r>
              <a:rPr lang="en-US"/>
              <a:t>Using an algorithm that cannot capture the full complexity of the data</a:t>
            </a:r>
          </a:p>
        </p:txBody>
      </p:sp>
      <p:pic>
        <p:nvPicPr>
          <p:cNvPr id="5" name="Picture 4"/>
          <p:cNvPicPr>
            <a:picLocks noChangeAspect="1"/>
          </p:cNvPicPr>
          <p:nvPr/>
        </p:nvPicPr>
        <p:blipFill>
          <a:blip r:embed="rId2"/>
          <a:stretch>
            <a:fillRect/>
          </a:stretch>
        </p:blipFill>
        <p:spPr>
          <a:xfrm>
            <a:off x="107504" y="2898581"/>
            <a:ext cx="7822864" cy="3050699"/>
          </a:xfrm>
          <a:prstGeom prst="rect">
            <a:avLst/>
          </a:prstGeom>
        </p:spPr>
      </p:pic>
    </p:spTree>
    <p:extLst>
      <p:ext uri="{BB962C8B-B14F-4D97-AF65-F5344CB8AC3E}">
        <p14:creationId xmlns:p14="http://schemas.microsoft.com/office/powerpoint/2010/main" val="83205588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Overfitting</a:t>
            </a:r>
          </a:p>
        </p:txBody>
      </p:sp>
      <p:sp>
        <p:nvSpPr>
          <p:cNvPr id="3" name="Content Placeholder 2"/>
          <p:cNvSpPr>
            <a:spLocks noGrp="1"/>
          </p:cNvSpPr>
          <p:nvPr>
            <p:ph idx="1"/>
          </p:nvPr>
        </p:nvSpPr>
        <p:spPr/>
        <p:txBody>
          <a:bodyPr/>
          <a:lstStyle/>
          <a:p>
            <a:r>
              <a:rPr lang="en-US"/>
              <a:t>Tuning the algorithm so carefully it starts matching the noise in the training data</a:t>
            </a:r>
          </a:p>
        </p:txBody>
      </p:sp>
      <p:sp>
        <p:nvSpPr>
          <p:cNvPr id="4" name="Slide Number Placeholder 3"/>
          <p:cNvSpPr>
            <a:spLocks noGrp="1"/>
          </p:cNvSpPr>
          <p:nvPr>
            <p:ph type="sldNum" sz="quarter" idx="11"/>
          </p:nvPr>
        </p:nvSpPr>
        <p:spPr/>
        <p:txBody>
          <a:bodyPr/>
          <a:lstStyle/>
          <a:p>
            <a:fld id="{6C43C368-B4F5-3E41-AC60-B61C23CF3503}" type="slidenum">
              <a:rPr lang="en-US" smtClean="0"/>
              <a:pPr/>
              <a:t>34</a:t>
            </a:fld>
            <a:endParaRPr lang="en-US" dirty="0"/>
          </a:p>
        </p:txBody>
      </p:sp>
      <p:pic>
        <p:nvPicPr>
          <p:cNvPr id="5" name="Picture 4"/>
          <p:cNvPicPr>
            <a:picLocks noChangeAspect="1"/>
          </p:cNvPicPr>
          <p:nvPr/>
        </p:nvPicPr>
        <p:blipFill>
          <a:blip r:embed="rId2"/>
          <a:stretch>
            <a:fillRect/>
          </a:stretch>
        </p:blipFill>
        <p:spPr>
          <a:xfrm>
            <a:off x="539552" y="2614391"/>
            <a:ext cx="3701070" cy="3776143"/>
          </a:xfrm>
          <a:prstGeom prst="rect">
            <a:avLst/>
          </a:prstGeom>
        </p:spPr>
      </p:pic>
      <p:pic>
        <p:nvPicPr>
          <p:cNvPr id="6" name="Picture 5"/>
          <p:cNvPicPr>
            <a:picLocks noChangeAspect="1"/>
          </p:cNvPicPr>
          <p:nvPr/>
        </p:nvPicPr>
        <p:blipFill>
          <a:blip r:embed="rId3"/>
          <a:stretch>
            <a:fillRect/>
          </a:stretch>
        </p:blipFill>
        <p:spPr>
          <a:xfrm>
            <a:off x="4512956" y="2614390"/>
            <a:ext cx="3636969" cy="3694929"/>
          </a:xfrm>
          <a:prstGeom prst="rect">
            <a:avLst/>
          </a:prstGeom>
        </p:spPr>
      </p:pic>
    </p:spTree>
    <p:extLst>
      <p:ext uri="{BB962C8B-B14F-4D97-AF65-F5344CB8AC3E}">
        <p14:creationId xmlns:p14="http://schemas.microsoft.com/office/powerpoint/2010/main" val="695029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C43C368-B4F5-3E41-AC60-B61C23CF3503}" type="slidenum">
              <a:rPr lang="en-US" smtClean="0"/>
              <a:pPr/>
              <a:t>35</a:t>
            </a:fld>
            <a:endParaRPr lang="en-US"/>
          </a:p>
        </p:txBody>
      </p:sp>
      <p:sp>
        <p:nvSpPr>
          <p:cNvPr id="3" name="Rectangle 2"/>
          <p:cNvSpPr/>
          <p:nvPr/>
        </p:nvSpPr>
        <p:spPr>
          <a:xfrm>
            <a:off x="2286000" y="1340768"/>
            <a:ext cx="4572000" cy="3826687"/>
          </a:xfrm>
          <a:prstGeom prst="rect">
            <a:avLst/>
          </a:prstGeom>
        </p:spPr>
        <p:txBody>
          <a:bodyPr>
            <a:spAutoFit/>
          </a:bodyPr>
          <a:lstStyle/>
          <a:p>
            <a:r>
              <a:rPr lang="en-US" sz="2800" baseline="30000"/>
              <a:t>“What if the knowledge and data we have are not sufficient to completely determine the correct classifier? Then we run the risk of just hallucinating a classifier (or parts of it) that is not grounded in reality, and is simply encoding random quirks in the data. This problem is called overfitting, and is the bugbear of machine learning. </a:t>
            </a:r>
            <a:r>
              <a:rPr lang="en-US" sz="2800" i="1" baseline="30000"/>
              <a:t>When your learner outputs a classifier that is 100% accurate on the training data but only 50% accurate on test data, when in fact it could have output one that is 75% accurate on both, it has overfit.”</a:t>
            </a:r>
            <a:endParaRPr lang="en-US" sz="2800" i="1"/>
          </a:p>
        </p:txBody>
      </p:sp>
      <p:sp>
        <p:nvSpPr>
          <p:cNvPr id="4" name="Rectangle 3"/>
          <p:cNvSpPr/>
          <p:nvPr/>
        </p:nvSpPr>
        <p:spPr>
          <a:xfrm>
            <a:off x="467544" y="6488668"/>
            <a:ext cx="7470576" cy="369332"/>
          </a:xfrm>
          <a:prstGeom prst="rect">
            <a:avLst/>
          </a:prstGeom>
        </p:spPr>
        <p:txBody>
          <a:bodyPr wrap="square">
            <a:spAutoFit/>
          </a:bodyPr>
          <a:lstStyle/>
          <a:p>
            <a:r>
              <a:rPr lang="en-US"/>
              <a:t>http://homes.cs.washington.edu/~pedrod/papers/cacm12.pdf</a:t>
            </a:r>
          </a:p>
        </p:txBody>
      </p:sp>
    </p:spTree>
    <p:extLst>
      <p:ext uri="{BB962C8B-B14F-4D97-AF65-F5344CB8AC3E}">
        <p14:creationId xmlns:p14="http://schemas.microsoft.com/office/powerpoint/2010/main" val="158558296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Testing</a:t>
            </a:r>
          </a:p>
        </p:txBody>
      </p:sp>
      <p:sp>
        <p:nvSpPr>
          <p:cNvPr id="2" name="Slide Number Placeholder 1"/>
          <p:cNvSpPr>
            <a:spLocks noGrp="1"/>
          </p:cNvSpPr>
          <p:nvPr>
            <p:ph type="sldNum" sz="quarter" idx="11"/>
          </p:nvPr>
        </p:nvSpPr>
        <p:spPr/>
        <p:txBody>
          <a:bodyPr/>
          <a:lstStyle/>
          <a:p>
            <a:fld id="{6C43C368-B4F5-3E41-AC60-B61C23CF3503}" type="slidenum">
              <a:rPr lang="en-US" smtClean="0"/>
              <a:pPr/>
              <a:t>36</a:t>
            </a:fld>
            <a:endParaRPr lang="en-US"/>
          </a:p>
        </p:txBody>
      </p:sp>
      <p:sp>
        <p:nvSpPr>
          <p:cNvPr id="5" name="Content Placeholder 4"/>
          <p:cNvSpPr>
            <a:spLocks noGrp="1"/>
          </p:cNvSpPr>
          <p:nvPr>
            <p:ph idx="1"/>
          </p:nvPr>
        </p:nvSpPr>
        <p:spPr/>
        <p:txBody>
          <a:bodyPr/>
          <a:lstStyle/>
          <a:p>
            <a:r>
              <a:rPr lang="en-US"/>
              <a:t>When doing this for real, testing is crucial</a:t>
            </a:r>
          </a:p>
          <a:p>
            <a:r>
              <a:rPr lang="en-US"/>
              <a:t>Testing means splitting your data set</a:t>
            </a:r>
          </a:p>
          <a:p>
            <a:pPr lvl="1"/>
            <a:r>
              <a:rPr lang="en-US"/>
              <a:t>training data (used as input to algorithm)</a:t>
            </a:r>
          </a:p>
          <a:p>
            <a:pPr lvl="1"/>
            <a:r>
              <a:rPr lang="en-US"/>
              <a:t>test data (used for evaluation only)</a:t>
            </a:r>
          </a:p>
          <a:p>
            <a:r>
              <a:rPr lang="en-US"/>
              <a:t>Need to compute some measure of performance</a:t>
            </a:r>
          </a:p>
          <a:p>
            <a:pPr lvl="1"/>
            <a:r>
              <a:rPr lang="en-US"/>
              <a:t>precision/recall</a:t>
            </a:r>
          </a:p>
          <a:p>
            <a:pPr lvl="1"/>
            <a:r>
              <a:rPr lang="en-US"/>
              <a:t>root mean square error</a:t>
            </a:r>
          </a:p>
          <a:p>
            <a:r>
              <a:rPr lang="en-US"/>
              <a:t>A huge field of theory here</a:t>
            </a:r>
          </a:p>
          <a:p>
            <a:pPr lvl="1"/>
            <a:r>
              <a:rPr lang="en-US"/>
              <a:t>will not go into it in this course</a:t>
            </a:r>
          </a:p>
          <a:p>
            <a:pPr lvl="1"/>
            <a:r>
              <a:rPr lang="en-US"/>
              <a:t>very important in practice</a:t>
            </a:r>
          </a:p>
        </p:txBody>
      </p:sp>
    </p:spTree>
    <p:extLst>
      <p:ext uri="{BB962C8B-B14F-4D97-AF65-F5344CB8AC3E}">
        <p14:creationId xmlns:p14="http://schemas.microsoft.com/office/powerpoint/2010/main" val="237250511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Missing values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37</a:t>
            </a:fld>
            <a:endParaRPr lang="en-US" dirty="0"/>
          </a:p>
        </p:txBody>
      </p:sp>
      <p:sp>
        <p:nvSpPr>
          <p:cNvPr id="4" name="Content Placeholder 3"/>
          <p:cNvSpPr>
            <a:spLocks noGrp="1"/>
          </p:cNvSpPr>
          <p:nvPr>
            <p:ph idx="1"/>
          </p:nvPr>
        </p:nvSpPr>
        <p:spPr/>
        <p:txBody>
          <a:bodyPr/>
          <a:lstStyle/>
          <a:p>
            <a:r>
              <a:rPr lang="en-US"/>
              <a:t>Usually, there are missing values in the data set</a:t>
            </a:r>
          </a:p>
          <a:p>
            <a:pPr lvl="1"/>
            <a:r>
              <a:rPr lang="en-US"/>
              <a:t>that is, some records have some NULL values</a:t>
            </a:r>
          </a:p>
          <a:p>
            <a:r>
              <a:rPr lang="en-US"/>
              <a:t>These cause problems for many machine learning algorithms</a:t>
            </a:r>
          </a:p>
          <a:p>
            <a:r>
              <a:rPr lang="en-US"/>
              <a:t>Need to solve somehow</a:t>
            </a:r>
          </a:p>
          <a:p>
            <a:pPr lvl="1"/>
            <a:r>
              <a:rPr lang="en-US"/>
              <a:t>remove all records with NULLs</a:t>
            </a:r>
          </a:p>
          <a:p>
            <a:pPr lvl="1"/>
            <a:r>
              <a:rPr lang="en-US"/>
              <a:t>use a default value</a:t>
            </a:r>
          </a:p>
          <a:p>
            <a:pPr lvl="1"/>
            <a:r>
              <a:rPr lang="en-US"/>
              <a:t>estimate a replacement value</a:t>
            </a:r>
          </a:p>
          <a:p>
            <a:pPr lvl="1"/>
            <a:r>
              <a:rPr lang="en-US"/>
              <a:t>...</a:t>
            </a:r>
          </a:p>
        </p:txBody>
      </p:sp>
    </p:spTree>
    <p:extLst>
      <p:ext uri="{BB962C8B-B14F-4D97-AF65-F5344CB8AC3E}">
        <p14:creationId xmlns:p14="http://schemas.microsoft.com/office/powerpoint/2010/main" val="1952292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a:t>
            </a:r>
          </a:p>
        </p:txBody>
      </p:sp>
      <p:sp>
        <p:nvSpPr>
          <p:cNvPr id="3" name="Slide Number Placeholder 2"/>
          <p:cNvSpPr>
            <a:spLocks noGrp="1"/>
          </p:cNvSpPr>
          <p:nvPr>
            <p:ph type="sldNum" sz="quarter" idx="11"/>
          </p:nvPr>
        </p:nvSpPr>
        <p:spPr/>
        <p:txBody>
          <a:bodyPr/>
          <a:lstStyle/>
          <a:p>
            <a:fld id="{6C43C368-B4F5-3E41-AC60-B61C23CF3503}" type="slidenum">
              <a:rPr lang="en-US" smtClean="0"/>
              <a:pPr/>
              <a:t>38</a:t>
            </a:fld>
            <a:endParaRPr lang="en-US" dirty="0"/>
          </a:p>
        </p:txBody>
      </p:sp>
      <p:sp>
        <p:nvSpPr>
          <p:cNvPr id="4" name="Content Placeholder 3"/>
          <p:cNvSpPr>
            <a:spLocks noGrp="1"/>
          </p:cNvSpPr>
          <p:nvPr>
            <p:ph idx="1"/>
          </p:nvPr>
        </p:nvSpPr>
        <p:spPr/>
        <p:txBody>
          <a:bodyPr/>
          <a:lstStyle/>
          <a:p>
            <a:r>
              <a:rPr lang="en-US"/>
              <a:t>Vector</a:t>
            </a:r>
          </a:p>
          <a:p>
            <a:pPr lvl="1"/>
            <a:r>
              <a:rPr lang="en-US"/>
              <a:t>one-dimensional array</a:t>
            </a:r>
          </a:p>
          <a:p>
            <a:r>
              <a:rPr lang="en-US"/>
              <a:t>Matrix</a:t>
            </a:r>
          </a:p>
          <a:p>
            <a:pPr lvl="1"/>
            <a:r>
              <a:rPr lang="en-US"/>
              <a:t>two-dimensional array</a:t>
            </a:r>
          </a:p>
          <a:p>
            <a:r>
              <a:rPr lang="en-US"/>
              <a:t>Linear algebra</a:t>
            </a:r>
          </a:p>
          <a:p>
            <a:pPr lvl="1"/>
            <a:r>
              <a:rPr lang="en-US"/>
              <a:t>algebra with vectors and matrices</a:t>
            </a:r>
          </a:p>
          <a:p>
            <a:pPr lvl="1"/>
            <a:r>
              <a:rPr lang="en-US"/>
              <a:t>addition, multiplication, transposition, ...</a:t>
            </a:r>
          </a:p>
        </p:txBody>
      </p:sp>
    </p:spTree>
    <p:extLst>
      <p:ext uri="{BB962C8B-B14F-4D97-AF65-F5344CB8AC3E}">
        <p14:creationId xmlns:p14="http://schemas.microsoft.com/office/powerpoint/2010/main" val="210130670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a:t>Top 10 algorithms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39</a:t>
            </a:fld>
            <a:endParaRPr lang="en-US" dirty="0"/>
          </a:p>
        </p:txBody>
      </p:sp>
    </p:spTree>
    <p:extLst>
      <p:ext uri="{BB962C8B-B14F-4D97-AF65-F5344CB8AC3E}">
        <p14:creationId xmlns:p14="http://schemas.microsoft.com/office/powerpoint/2010/main" val="230154001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Introduction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4</a:t>
            </a:fld>
            <a:endParaRPr lang="en-US" dirty="0"/>
          </a:p>
        </p:txBody>
      </p:sp>
    </p:spTree>
    <p:extLst>
      <p:ext uri="{BB962C8B-B14F-4D97-AF65-F5344CB8AC3E}">
        <p14:creationId xmlns:p14="http://schemas.microsoft.com/office/powerpoint/2010/main" val="4053215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 10 machine learning algs</a:t>
            </a:r>
          </a:p>
        </p:txBody>
      </p:sp>
      <p:sp>
        <p:nvSpPr>
          <p:cNvPr id="3" name="Content Placeholder 2"/>
          <p:cNvSpPr>
            <a:spLocks noGrp="1"/>
          </p:cNvSpPr>
          <p:nvPr>
            <p:ph idx="1"/>
          </p:nvPr>
        </p:nvSpPr>
        <p:spPr/>
        <p:txBody>
          <a:bodyPr/>
          <a:lstStyle/>
          <a:p>
            <a:pPr marL="514350" indent="-514350">
              <a:buFont typeface="+mj-lt"/>
              <a:buAutoNum type="arabicPeriod"/>
            </a:pPr>
            <a:r>
              <a:rPr lang="en-US"/>
              <a:t>C4.5									No</a:t>
            </a:r>
          </a:p>
          <a:p>
            <a:pPr marL="514350" indent="-514350">
              <a:buFont typeface="+mj-lt"/>
              <a:buAutoNum type="arabicPeriod"/>
            </a:pPr>
            <a:r>
              <a:rPr lang="en-US"/>
              <a:t>k-means clustering				Yes</a:t>
            </a:r>
          </a:p>
          <a:p>
            <a:pPr marL="514350" indent="-514350">
              <a:buFont typeface="+mj-lt"/>
              <a:buAutoNum type="arabicPeriod"/>
            </a:pPr>
            <a:r>
              <a:rPr lang="en-US"/>
              <a:t>Support vector machines		No</a:t>
            </a:r>
          </a:p>
          <a:p>
            <a:pPr marL="514350" indent="-514350">
              <a:buFont typeface="+mj-lt"/>
              <a:buAutoNum type="arabicPeriod"/>
            </a:pPr>
            <a:r>
              <a:rPr lang="en-US"/>
              <a:t>the Apriori algorithm			No</a:t>
            </a:r>
          </a:p>
          <a:p>
            <a:pPr marL="514350" indent="-514350">
              <a:buFont typeface="+mj-lt"/>
              <a:buAutoNum type="arabicPeriod"/>
            </a:pPr>
            <a:r>
              <a:rPr lang="en-US"/>
              <a:t>the EM algorithm				No</a:t>
            </a:r>
          </a:p>
          <a:p>
            <a:pPr marL="514350" indent="-514350">
              <a:buFont typeface="+mj-lt"/>
              <a:buAutoNum type="arabicPeriod"/>
            </a:pPr>
            <a:r>
              <a:rPr lang="en-US"/>
              <a:t>PageRank							No</a:t>
            </a:r>
          </a:p>
          <a:p>
            <a:pPr marL="514350" indent="-514350">
              <a:buFont typeface="+mj-lt"/>
              <a:buAutoNum type="arabicPeriod"/>
            </a:pPr>
            <a:r>
              <a:rPr lang="en-US"/>
              <a:t>AdaBoost							No</a:t>
            </a:r>
          </a:p>
          <a:p>
            <a:pPr marL="514350" indent="-514350">
              <a:buFont typeface="+mj-lt"/>
              <a:buAutoNum type="arabicPeriod"/>
            </a:pPr>
            <a:r>
              <a:rPr lang="en-US"/>
              <a:t>k-nearest neighbours class.	Kind of</a:t>
            </a:r>
          </a:p>
          <a:p>
            <a:pPr marL="514350" indent="-514350">
              <a:buFont typeface="+mj-lt"/>
              <a:buAutoNum type="arabicPeriod"/>
            </a:pPr>
            <a:r>
              <a:rPr lang="en-US"/>
              <a:t>Naïve Bayes						Yes</a:t>
            </a:r>
          </a:p>
          <a:p>
            <a:pPr marL="514350" indent="-514350">
              <a:buFont typeface="+mj-lt"/>
              <a:buAutoNum type="arabicPeriod"/>
            </a:pPr>
            <a:r>
              <a:rPr lang="en-US"/>
              <a:t>CART								No</a:t>
            </a:r>
          </a:p>
        </p:txBody>
      </p:sp>
      <p:sp>
        <p:nvSpPr>
          <p:cNvPr id="4" name="Slide Number Placeholder 3"/>
          <p:cNvSpPr>
            <a:spLocks noGrp="1"/>
          </p:cNvSpPr>
          <p:nvPr>
            <p:ph type="sldNum" sz="quarter" idx="11"/>
          </p:nvPr>
        </p:nvSpPr>
        <p:spPr/>
        <p:txBody>
          <a:bodyPr/>
          <a:lstStyle/>
          <a:p>
            <a:fld id="{6C43C368-B4F5-3E41-AC60-B61C23CF3503}" type="slidenum">
              <a:rPr lang="en-US" smtClean="0"/>
              <a:pPr/>
              <a:t>40</a:t>
            </a:fld>
            <a:endParaRPr lang="en-US" dirty="0"/>
          </a:p>
        </p:txBody>
      </p:sp>
      <p:sp>
        <p:nvSpPr>
          <p:cNvPr id="5" name="Rectangle 4"/>
          <p:cNvSpPr/>
          <p:nvPr/>
        </p:nvSpPr>
        <p:spPr>
          <a:xfrm>
            <a:off x="539552" y="6396335"/>
            <a:ext cx="6768752" cy="461665"/>
          </a:xfrm>
          <a:prstGeom prst="rect">
            <a:avLst/>
          </a:prstGeom>
        </p:spPr>
        <p:txBody>
          <a:bodyPr wrap="square">
            <a:spAutoFit/>
          </a:bodyPr>
          <a:lstStyle/>
          <a:p>
            <a:r>
              <a:rPr lang="en-US" sz="1200"/>
              <a:t>From a survey at IEEE International Conference on Data Mining (ICDM) in December 2006. “Top 10 algorithms in data mining”, by X. Wu et al</a:t>
            </a:r>
          </a:p>
        </p:txBody>
      </p:sp>
    </p:spTree>
    <p:extLst>
      <p:ext uri="{BB962C8B-B14F-4D97-AF65-F5344CB8AC3E}">
        <p14:creationId xmlns:p14="http://schemas.microsoft.com/office/powerpoint/2010/main" val="7188386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C4.5</a:t>
            </a:r>
          </a:p>
        </p:txBody>
      </p:sp>
      <p:sp>
        <p:nvSpPr>
          <p:cNvPr id="3" name="Slide Number Placeholder 2"/>
          <p:cNvSpPr>
            <a:spLocks noGrp="1"/>
          </p:cNvSpPr>
          <p:nvPr>
            <p:ph type="sldNum" sz="quarter" idx="11"/>
          </p:nvPr>
        </p:nvSpPr>
        <p:spPr/>
        <p:txBody>
          <a:bodyPr/>
          <a:lstStyle/>
          <a:p>
            <a:fld id="{6C43C368-B4F5-3E41-AC60-B61C23CF3503}" type="slidenum">
              <a:rPr lang="en-US" smtClean="0"/>
              <a:pPr/>
              <a:t>41</a:t>
            </a:fld>
            <a:endParaRPr lang="en-US" dirty="0"/>
          </a:p>
        </p:txBody>
      </p:sp>
      <p:sp>
        <p:nvSpPr>
          <p:cNvPr id="4" name="Content Placeholder 3"/>
          <p:cNvSpPr>
            <a:spLocks noGrp="1"/>
          </p:cNvSpPr>
          <p:nvPr>
            <p:ph idx="1"/>
          </p:nvPr>
        </p:nvSpPr>
        <p:spPr>
          <a:xfrm>
            <a:off x="467544" y="1412776"/>
            <a:ext cx="7128792" cy="5040560"/>
          </a:xfrm>
        </p:spPr>
        <p:txBody>
          <a:bodyPr>
            <a:normAutofit/>
          </a:bodyPr>
          <a:lstStyle/>
          <a:p>
            <a:r>
              <a:rPr lang="en-US"/>
              <a:t>Algorithm for building decision trees</a:t>
            </a:r>
          </a:p>
          <a:p>
            <a:pPr lvl="1"/>
            <a:r>
              <a:rPr lang="en-US"/>
              <a:t>basically trees of boolean expressions</a:t>
            </a:r>
          </a:p>
          <a:p>
            <a:pPr lvl="1"/>
            <a:r>
              <a:rPr lang="en-US"/>
              <a:t>each node split the data set in two</a:t>
            </a:r>
          </a:p>
          <a:p>
            <a:pPr lvl="1"/>
            <a:r>
              <a:rPr lang="en-US"/>
              <a:t>leaves assign items to classes</a:t>
            </a:r>
          </a:p>
          <a:p>
            <a:r>
              <a:rPr lang="en-US"/>
              <a:t>Decision trees are useful not just for classification</a:t>
            </a:r>
          </a:p>
          <a:p>
            <a:pPr lvl="1"/>
            <a:r>
              <a:rPr lang="en-US"/>
              <a:t>they can also teach you something about the classes</a:t>
            </a:r>
          </a:p>
          <a:p>
            <a:r>
              <a:rPr lang="en-US"/>
              <a:t>C4.5 is a bit involved to learn</a:t>
            </a:r>
          </a:p>
          <a:p>
            <a:pPr lvl="1"/>
            <a:r>
              <a:rPr lang="en-US"/>
              <a:t>the ID3 algorithm is much simpler</a:t>
            </a:r>
          </a:p>
          <a:p>
            <a:r>
              <a:rPr lang="en-US"/>
              <a:t>CART (#10) is another algorithm for learning decision trees</a:t>
            </a:r>
          </a:p>
        </p:txBody>
      </p:sp>
    </p:spTree>
    <p:extLst>
      <p:ext uri="{BB962C8B-B14F-4D97-AF65-F5344CB8AC3E}">
        <p14:creationId xmlns:p14="http://schemas.microsoft.com/office/powerpoint/2010/main" val="335944185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 Vector Machines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42</a:t>
            </a:fld>
            <a:endParaRPr lang="en-US" dirty="0"/>
          </a:p>
        </p:txBody>
      </p:sp>
      <p:sp>
        <p:nvSpPr>
          <p:cNvPr id="4" name="Content Placeholder 3"/>
          <p:cNvSpPr>
            <a:spLocks noGrp="1"/>
          </p:cNvSpPr>
          <p:nvPr>
            <p:ph idx="1"/>
          </p:nvPr>
        </p:nvSpPr>
        <p:spPr>
          <a:xfrm>
            <a:off x="467544" y="1412776"/>
            <a:ext cx="7128792" cy="4968552"/>
          </a:xfrm>
        </p:spPr>
        <p:txBody>
          <a:bodyPr>
            <a:normAutofit/>
          </a:bodyPr>
          <a:lstStyle/>
          <a:p>
            <a:r>
              <a:rPr lang="en-US"/>
              <a:t>A way to do binary classification on matrices</a:t>
            </a:r>
          </a:p>
          <a:p>
            <a:r>
              <a:rPr lang="en-US"/>
              <a:t>Support vectors are the data points nearest to the hyperplane that divides the classes</a:t>
            </a:r>
          </a:p>
          <a:p>
            <a:r>
              <a:rPr lang="en-US"/>
              <a:t>SVMs maximize the distance between SVs and the boundary</a:t>
            </a:r>
          </a:p>
          <a:p>
            <a:r>
              <a:rPr lang="en-US"/>
              <a:t>Particularly valuable because of “the kernel trick”</a:t>
            </a:r>
          </a:p>
          <a:p>
            <a:pPr lvl="1"/>
            <a:r>
              <a:rPr lang="en-US"/>
              <a:t>using a transformation to a higher dimension to handle more complex class boundaries</a:t>
            </a:r>
          </a:p>
          <a:p>
            <a:r>
              <a:rPr lang="en-US"/>
              <a:t>A bit of work to learn, but manageable</a:t>
            </a:r>
          </a:p>
        </p:txBody>
      </p:sp>
    </p:spTree>
    <p:extLst>
      <p:ext uri="{BB962C8B-B14F-4D97-AF65-F5344CB8AC3E}">
        <p14:creationId xmlns:p14="http://schemas.microsoft.com/office/powerpoint/2010/main" val="55423955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Apriori</a:t>
            </a:r>
          </a:p>
        </p:txBody>
      </p:sp>
      <p:sp>
        <p:nvSpPr>
          <p:cNvPr id="3" name="Slide Number Placeholder 2"/>
          <p:cNvSpPr>
            <a:spLocks noGrp="1"/>
          </p:cNvSpPr>
          <p:nvPr>
            <p:ph type="sldNum" sz="quarter" idx="11"/>
          </p:nvPr>
        </p:nvSpPr>
        <p:spPr/>
        <p:txBody>
          <a:bodyPr/>
          <a:lstStyle/>
          <a:p>
            <a:fld id="{6C43C368-B4F5-3E41-AC60-B61C23CF3503}" type="slidenum">
              <a:rPr lang="en-US" smtClean="0"/>
              <a:pPr/>
              <a:t>43</a:t>
            </a:fld>
            <a:endParaRPr lang="en-US" dirty="0"/>
          </a:p>
        </p:txBody>
      </p:sp>
      <p:sp>
        <p:nvSpPr>
          <p:cNvPr id="4" name="Content Placeholder 3"/>
          <p:cNvSpPr>
            <a:spLocks noGrp="1"/>
          </p:cNvSpPr>
          <p:nvPr>
            <p:ph idx="1"/>
          </p:nvPr>
        </p:nvSpPr>
        <p:spPr/>
        <p:txBody>
          <a:bodyPr/>
          <a:lstStyle/>
          <a:p>
            <a:r>
              <a:rPr lang="en-US"/>
              <a:t>An algorithm for “frequent itemsets”</a:t>
            </a:r>
          </a:p>
          <a:p>
            <a:pPr lvl="1"/>
            <a:r>
              <a:rPr lang="en-US"/>
              <a:t>basically, working out which items frequently appear together</a:t>
            </a:r>
          </a:p>
          <a:p>
            <a:pPr lvl="1"/>
            <a:r>
              <a:rPr lang="en-US"/>
              <a:t>for example, what goods are often bought together in the supermarket?</a:t>
            </a:r>
          </a:p>
          <a:p>
            <a:pPr lvl="1"/>
            <a:r>
              <a:rPr lang="en-US"/>
              <a:t>used for Amazon’s “customers who bought this...”</a:t>
            </a:r>
          </a:p>
          <a:p>
            <a:r>
              <a:rPr lang="en-US"/>
              <a:t>Can also be used to find association rules</a:t>
            </a:r>
          </a:p>
          <a:p>
            <a:pPr lvl="1"/>
            <a:r>
              <a:rPr lang="en-US"/>
              <a:t>that is, “people who buy X often buy Y” or similar</a:t>
            </a:r>
          </a:p>
          <a:p>
            <a:r>
              <a:rPr lang="en-US"/>
              <a:t>Apriori is slow</a:t>
            </a:r>
          </a:p>
          <a:p>
            <a:pPr lvl="1"/>
            <a:r>
              <a:rPr lang="en-US"/>
              <a:t>a faster, further development is FP-growth</a:t>
            </a:r>
          </a:p>
          <a:p>
            <a:endParaRPr lang="en-US"/>
          </a:p>
        </p:txBody>
      </p:sp>
      <p:sp>
        <p:nvSpPr>
          <p:cNvPr id="5" name="Rectangle 4"/>
          <p:cNvSpPr/>
          <p:nvPr/>
        </p:nvSpPr>
        <p:spPr>
          <a:xfrm>
            <a:off x="539552" y="6488668"/>
            <a:ext cx="5670376" cy="369332"/>
          </a:xfrm>
          <a:prstGeom prst="rect">
            <a:avLst/>
          </a:prstGeom>
        </p:spPr>
        <p:txBody>
          <a:bodyPr wrap="square">
            <a:spAutoFit/>
          </a:bodyPr>
          <a:lstStyle/>
          <a:p>
            <a:r>
              <a:rPr lang="en-US"/>
              <a:t>http://www.dssresources.com/newsletters/66.php</a:t>
            </a:r>
          </a:p>
        </p:txBody>
      </p:sp>
    </p:spTree>
    <p:extLst>
      <p:ext uri="{BB962C8B-B14F-4D97-AF65-F5344CB8AC3E}">
        <p14:creationId xmlns:p14="http://schemas.microsoft.com/office/powerpoint/2010/main" val="85848351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Expectation Maximization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44</a:t>
            </a:fld>
            <a:endParaRPr lang="en-US" dirty="0"/>
          </a:p>
        </p:txBody>
      </p:sp>
      <p:sp>
        <p:nvSpPr>
          <p:cNvPr id="4" name="Content Placeholder 3"/>
          <p:cNvSpPr>
            <a:spLocks noGrp="1"/>
          </p:cNvSpPr>
          <p:nvPr>
            <p:ph idx="1"/>
          </p:nvPr>
        </p:nvSpPr>
        <p:spPr/>
        <p:txBody>
          <a:bodyPr/>
          <a:lstStyle/>
          <a:p>
            <a:r>
              <a:rPr lang="en-US"/>
              <a:t>A deeply interesting algorithm I’ve seen used in a number of contexts</a:t>
            </a:r>
          </a:p>
          <a:p>
            <a:pPr lvl="1"/>
            <a:r>
              <a:rPr lang="en-US"/>
              <a:t>very hard to understand what it does</a:t>
            </a:r>
          </a:p>
          <a:p>
            <a:pPr lvl="1"/>
            <a:r>
              <a:rPr lang="en-US"/>
              <a:t>very heavy on the maths</a:t>
            </a:r>
          </a:p>
          <a:p>
            <a:r>
              <a:rPr lang="en-US"/>
              <a:t>Essentially an iterative algorithm</a:t>
            </a:r>
          </a:p>
          <a:p>
            <a:pPr lvl="1"/>
            <a:r>
              <a:rPr lang="en-US"/>
              <a:t>skips between “expectation” step and “maximization” step</a:t>
            </a:r>
          </a:p>
          <a:p>
            <a:pPr lvl="1"/>
            <a:r>
              <a:rPr lang="en-US"/>
              <a:t>tries to optimize the output of a function</a:t>
            </a:r>
          </a:p>
          <a:p>
            <a:r>
              <a:rPr lang="en-US"/>
              <a:t>Can be used for</a:t>
            </a:r>
          </a:p>
          <a:p>
            <a:pPr lvl="1"/>
            <a:r>
              <a:rPr lang="en-US"/>
              <a:t>clustering</a:t>
            </a:r>
          </a:p>
          <a:p>
            <a:pPr lvl="1"/>
            <a:r>
              <a:rPr lang="en-US"/>
              <a:t>a number of more specialized examples, too</a:t>
            </a:r>
          </a:p>
          <a:p>
            <a:pPr lvl="1"/>
            <a:endParaRPr lang="en-US"/>
          </a:p>
        </p:txBody>
      </p:sp>
    </p:spTree>
    <p:extLst>
      <p:ext uri="{BB962C8B-B14F-4D97-AF65-F5344CB8AC3E}">
        <p14:creationId xmlns:p14="http://schemas.microsoft.com/office/powerpoint/2010/main" val="31105504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PageRank</a:t>
            </a:r>
          </a:p>
        </p:txBody>
      </p:sp>
      <p:sp>
        <p:nvSpPr>
          <p:cNvPr id="3" name="Slide Number Placeholder 2"/>
          <p:cNvSpPr>
            <a:spLocks noGrp="1"/>
          </p:cNvSpPr>
          <p:nvPr>
            <p:ph type="sldNum" sz="quarter" idx="11"/>
          </p:nvPr>
        </p:nvSpPr>
        <p:spPr/>
        <p:txBody>
          <a:bodyPr/>
          <a:lstStyle/>
          <a:p>
            <a:fld id="{6C43C368-B4F5-3E41-AC60-B61C23CF3503}" type="slidenum">
              <a:rPr lang="en-US" smtClean="0"/>
              <a:pPr/>
              <a:t>45</a:t>
            </a:fld>
            <a:endParaRPr lang="en-US" dirty="0"/>
          </a:p>
        </p:txBody>
      </p:sp>
      <p:sp>
        <p:nvSpPr>
          <p:cNvPr id="4" name="Content Placeholder 3"/>
          <p:cNvSpPr>
            <a:spLocks noGrp="1"/>
          </p:cNvSpPr>
          <p:nvPr>
            <p:ph idx="1"/>
          </p:nvPr>
        </p:nvSpPr>
        <p:spPr/>
        <p:txBody>
          <a:bodyPr>
            <a:normAutofit lnSpcReduction="10000"/>
          </a:bodyPr>
          <a:lstStyle/>
          <a:p>
            <a:r>
              <a:rPr lang="en-US"/>
              <a:t>Basically a graph analysis algorithm</a:t>
            </a:r>
          </a:p>
          <a:p>
            <a:pPr lvl="1"/>
            <a:r>
              <a:rPr lang="en-US"/>
              <a:t>identifies the most prominent nodes</a:t>
            </a:r>
          </a:p>
          <a:p>
            <a:pPr lvl="1"/>
            <a:r>
              <a:rPr lang="en-US"/>
              <a:t>used for weighting search results on Google</a:t>
            </a:r>
          </a:p>
          <a:p>
            <a:r>
              <a:rPr lang="en-US"/>
              <a:t>Can be applied to any graph</a:t>
            </a:r>
          </a:p>
          <a:p>
            <a:pPr lvl="1"/>
            <a:r>
              <a:rPr lang="en-US"/>
              <a:t>for example an RDF data set</a:t>
            </a:r>
          </a:p>
          <a:p>
            <a:r>
              <a:rPr lang="en-US"/>
              <a:t>Basically works by simulating random walk</a:t>
            </a:r>
          </a:p>
          <a:p>
            <a:pPr lvl="1"/>
            <a:r>
              <a:rPr lang="en-US"/>
              <a:t>estimating the likelihood that a walker would be on a given node at a given time</a:t>
            </a:r>
          </a:p>
          <a:p>
            <a:pPr lvl="1"/>
            <a:r>
              <a:rPr lang="en-US"/>
              <a:t>actual implementation is linear algebra</a:t>
            </a:r>
          </a:p>
          <a:p>
            <a:r>
              <a:rPr lang="en-US"/>
              <a:t>The basic algorithm has some issues</a:t>
            </a:r>
          </a:p>
          <a:p>
            <a:pPr lvl="1"/>
            <a:r>
              <a:rPr lang="en-US"/>
              <a:t>“spider traps”</a:t>
            </a:r>
          </a:p>
          <a:p>
            <a:pPr lvl="1"/>
            <a:r>
              <a:rPr lang="en-US"/>
              <a:t>graph must be connected</a:t>
            </a:r>
          </a:p>
          <a:p>
            <a:pPr lvl="1"/>
            <a:r>
              <a:rPr lang="en-US"/>
              <a:t>straightforward solutions to these exist</a:t>
            </a:r>
          </a:p>
        </p:txBody>
      </p:sp>
    </p:spTree>
    <p:extLst>
      <p:ext uri="{BB962C8B-B14F-4D97-AF65-F5344CB8AC3E}">
        <p14:creationId xmlns:p14="http://schemas.microsoft.com/office/powerpoint/2010/main" val="134792874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AdaBoost</a:t>
            </a:r>
          </a:p>
        </p:txBody>
      </p:sp>
      <p:sp>
        <p:nvSpPr>
          <p:cNvPr id="3" name="Slide Number Placeholder 2"/>
          <p:cNvSpPr>
            <a:spLocks noGrp="1"/>
          </p:cNvSpPr>
          <p:nvPr>
            <p:ph type="sldNum" sz="quarter" idx="11"/>
          </p:nvPr>
        </p:nvSpPr>
        <p:spPr/>
        <p:txBody>
          <a:bodyPr/>
          <a:lstStyle/>
          <a:p>
            <a:fld id="{6C43C368-B4F5-3E41-AC60-B61C23CF3503}" type="slidenum">
              <a:rPr lang="en-US" smtClean="0"/>
              <a:pPr/>
              <a:t>46</a:t>
            </a:fld>
            <a:endParaRPr lang="en-US" dirty="0"/>
          </a:p>
        </p:txBody>
      </p:sp>
      <p:sp>
        <p:nvSpPr>
          <p:cNvPr id="4" name="Content Placeholder 3"/>
          <p:cNvSpPr>
            <a:spLocks noGrp="1"/>
          </p:cNvSpPr>
          <p:nvPr>
            <p:ph idx="1"/>
          </p:nvPr>
        </p:nvSpPr>
        <p:spPr/>
        <p:txBody>
          <a:bodyPr/>
          <a:lstStyle/>
          <a:p>
            <a:r>
              <a:rPr lang="en-US"/>
              <a:t>Algorithm for “ensemble learning”</a:t>
            </a:r>
          </a:p>
          <a:p>
            <a:r>
              <a:rPr lang="en-US"/>
              <a:t>That is, for combining several algorithms</a:t>
            </a:r>
          </a:p>
          <a:p>
            <a:pPr lvl="1"/>
            <a:r>
              <a:rPr lang="en-US"/>
              <a:t>and training them on the same data</a:t>
            </a:r>
          </a:p>
          <a:p>
            <a:r>
              <a:rPr lang="en-US"/>
              <a:t>Combining more algorithms can be very effective</a:t>
            </a:r>
          </a:p>
          <a:p>
            <a:pPr lvl="1"/>
            <a:r>
              <a:rPr lang="en-US"/>
              <a:t>usually better than a single algorithm</a:t>
            </a:r>
          </a:p>
          <a:p>
            <a:r>
              <a:rPr lang="en-US"/>
              <a:t>AdaBoost basically weights training samples</a:t>
            </a:r>
          </a:p>
          <a:p>
            <a:pPr lvl="1"/>
            <a:r>
              <a:rPr lang="en-US"/>
              <a:t>giving the most weight to those which are classified the worst</a:t>
            </a:r>
          </a:p>
        </p:txBody>
      </p:sp>
    </p:spTree>
    <p:extLst>
      <p:ext uri="{BB962C8B-B14F-4D97-AF65-F5344CB8AC3E}">
        <p14:creationId xmlns:p14="http://schemas.microsoft.com/office/powerpoint/2010/main" val="339896644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Recommendations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47</a:t>
            </a:fld>
            <a:endParaRPr lang="en-US" dirty="0"/>
          </a:p>
        </p:txBody>
      </p:sp>
    </p:spTree>
    <p:extLst>
      <p:ext uri="{BB962C8B-B14F-4D97-AF65-F5344CB8AC3E}">
        <p14:creationId xmlns:p14="http://schemas.microsoft.com/office/powerpoint/2010/main" val="178380708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Collaborative filtering</a:t>
            </a:r>
          </a:p>
        </p:txBody>
      </p:sp>
      <p:sp>
        <p:nvSpPr>
          <p:cNvPr id="3" name="Content Placeholder 2"/>
          <p:cNvSpPr>
            <a:spLocks noGrp="1"/>
          </p:cNvSpPr>
          <p:nvPr>
            <p:ph idx="1"/>
          </p:nvPr>
        </p:nvSpPr>
        <p:spPr/>
        <p:txBody>
          <a:bodyPr/>
          <a:lstStyle/>
          <a:p>
            <a:r>
              <a:rPr lang="en-US"/>
              <a:t>Basically, you’ve got some set of </a:t>
            </a:r>
            <a:r>
              <a:rPr lang="en-US" i="1"/>
              <a:t>items</a:t>
            </a:r>
            <a:endParaRPr lang="en-US"/>
          </a:p>
          <a:p>
            <a:pPr lvl="1"/>
            <a:r>
              <a:rPr lang="en-US"/>
              <a:t>these can be movies, books, beers, whatever</a:t>
            </a:r>
          </a:p>
          <a:p>
            <a:r>
              <a:rPr lang="en-US"/>
              <a:t>You’ve also got </a:t>
            </a:r>
            <a:r>
              <a:rPr lang="en-US" i="1"/>
              <a:t>ratings</a:t>
            </a:r>
            <a:r>
              <a:rPr lang="en-US"/>
              <a:t> from </a:t>
            </a:r>
            <a:r>
              <a:rPr lang="en-US" i="1"/>
              <a:t>users</a:t>
            </a:r>
            <a:endParaRPr lang="en-US"/>
          </a:p>
          <a:p>
            <a:pPr lvl="1"/>
            <a:r>
              <a:rPr lang="en-US"/>
              <a:t>on a scale of 1-5, 1-10, whatever</a:t>
            </a:r>
          </a:p>
          <a:p>
            <a:r>
              <a:rPr lang="en-US"/>
              <a:t>Can you use this to recommend items to a user, based on their ratings?</a:t>
            </a:r>
          </a:p>
          <a:p>
            <a:pPr lvl="1"/>
            <a:r>
              <a:rPr lang="en-US"/>
              <a:t>if you use the connection between their ratings and other people’s ratings, it’s called </a:t>
            </a:r>
            <a:r>
              <a:rPr lang="en-US" i="1"/>
              <a:t>collaborative filtering</a:t>
            </a:r>
          </a:p>
          <a:p>
            <a:pPr lvl="1"/>
            <a:r>
              <a:rPr lang="en-US"/>
              <a:t>other approaches are possible</a:t>
            </a:r>
          </a:p>
        </p:txBody>
      </p:sp>
      <p:sp>
        <p:nvSpPr>
          <p:cNvPr id="4" name="Slide Number Placeholder 3"/>
          <p:cNvSpPr>
            <a:spLocks noGrp="1"/>
          </p:cNvSpPr>
          <p:nvPr>
            <p:ph type="sldNum" sz="quarter" idx="11"/>
          </p:nvPr>
        </p:nvSpPr>
        <p:spPr/>
        <p:txBody>
          <a:bodyPr/>
          <a:lstStyle/>
          <a:p>
            <a:fld id="{6C43C368-B4F5-3E41-AC60-B61C23CF3503}" type="slidenum">
              <a:rPr lang="en-US" smtClean="0"/>
              <a:pPr/>
              <a:t>48</a:t>
            </a:fld>
            <a:endParaRPr lang="en-US" dirty="0"/>
          </a:p>
        </p:txBody>
      </p:sp>
    </p:spTree>
    <p:extLst>
      <p:ext uri="{BB962C8B-B14F-4D97-AF65-F5344CB8AC3E}">
        <p14:creationId xmlns:p14="http://schemas.microsoft.com/office/powerpoint/2010/main" val="4191028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Feature-based recommendation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49</a:t>
            </a:fld>
            <a:endParaRPr lang="en-US" dirty="0"/>
          </a:p>
        </p:txBody>
      </p:sp>
      <p:sp>
        <p:nvSpPr>
          <p:cNvPr id="4" name="Content Placeholder 3"/>
          <p:cNvSpPr>
            <a:spLocks noGrp="1"/>
          </p:cNvSpPr>
          <p:nvPr>
            <p:ph idx="1"/>
          </p:nvPr>
        </p:nvSpPr>
        <p:spPr/>
        <p:txBody>
          <a:bodyPr/>
          <a:lstStyle/>
          <a:p>
            <a:r>
              <a:rPr lang="en-US"/>
              <a:t>Use user’s ratings of items</a:t>
            </a:r>
          </a:p>
          <a:p>
            <a:pPr lvl="1"/>
            <a:r>
              <a:rPr lang="en-US"/>
              <a:t>run an algorithm to learn what features of items the user likes</a:t>
            </a:r>
          </a:p>
          <a:p>
            <a:r>
              <a:rPr lang="en-US"/>
              <a:t>Can be difficult to apply because</a:t>
            </a:r>
          </a:p>
          <a:p>
            <a:pPr lvl="1"/>
            <a:r>
              <a:rPr lang="en-US"/>
              <a:t>requires detailed information about items</a:t>
            </a:r>
          </a:p>
          <a:p>
            <a:pPr lvl="1"/>
            <a:r>
              <a:rPr lang="en-US"/>
              <a:t>key features may not be present in data</a:t>
            </a:r>
          </a:p>
          <a:p>
            <a:r>
              <a:rPr lang="en-US"/>
              <a:t>Recommending music may be difficult, for example</a:t>
            </a:r>
          </a:p>
        </p:txBody>
      </p:sp>
    </p:spTree>
    <p:extLst>
      <p:ext uri="{BB962C8B-B14F-4D97-AF65-F5344CB8AC3E}">
        <p14:creationId xmlns:p14="http://schemas.microsoft.com/office/powerpoint/2010/main" val="41061947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C43C368-B4F5-3E41-AC60-B61C23CF3503}" type="slidenum">
              <a:rPr lang="en-US" smtClean="0"/>
              <a:pPr/>
              <a:t>5</a:t>
            </a:fld>
            <a:endParaRPr lang="en-US"/>
          </a:p>
        </p:txBody>
      </p:sp>
      <p:pic>
        <p:nvPicPr>
          <p:cNvPr id="4" name="Picture 3"/>
          <p:cNvPicPr>
            <a:picLocks noChangeAspect="1"/>
          </p:cNvPicPr>
          <p:nvPr/>
        </p:nvPicPr>
        <p:blipFill>
          <a:blip r:embed="rId2"/>
          <a:stretch>
            <a:fillRect/>
          </a:stretch>
        </p:blipFill>
        <p:spPr>
          <a:xfrm>
            <a:off x="330200" y="0"/>
            <a:ext cx="8479971" cy="6858000"/>
          </a:xfrm>
          <a:prstGeom prst="rect">
            <a:avLst/>
          </a:prstGeom>
        </p:spPr>
      </p:pic>
    </p:spTree>
    <p:extLst>
      <p:ext uri="{BB962C8B-B14F-4D97-AF65-F5344CB8AC3E}">
        <p14:creationId xmlns:p14="http://schemas.microsoft.com/office/powerpoint/2010/main" val="373125356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simple idea</a:t>
            </a:r>
          </a:p>
        </p:txBody>
      </p:sp>
      <p:sp>
        <p:nvSpPr>
          <p:cNvPr id="3" name="Content Placeholder 2"/>
          <p:cNvSpPr>
            <a:spLocks noGrp="1"/>
          </p:cNvSpPr>
          <p:nvPr>
            <p:ph idx="1"/>
          </p:nvPr>
        </p:nvSpPr>
        <p:spPr/>
        <p:txBody>
          <a:bodyPr/>
          <a:lstStyle/>
          <a:p>
            <a:r>
              <a:rPr lang="en-US"/>
              <a:t>If we can find ratings from people similar to you, we can see what they liked</a:t>
            </a:r>
          </a:p>
          <a:p>
            <a:pPr lvl="1"/>
            <a:r>
              <a:rPr lang="en-US"/>
              <a:t>the assumption is that you should also like it, since your other ratings agreed so well</a:t>
            </a:r>
          </a:p>
          <a:p>
            <a:r>
              <a:rPr lang="en-US"/>
              <a:t>You can take the average ratings of the </a:t>
            </a:r>
            <a:r>
              <a:rPr lang="en-US" i="1"/>
              <a:t>k</a:t>
            </a:r>
            <a:r>
              <a:rPr lang="en-US"/>
              <a:t> people most similar to you</a:t>
            </a:r>
          </a:p>
          <a:p>
            <a:pPr lvl="1"/>
            <a:r>
              <a:rPr lang="en-US"/>
              <a:t>then display the items with the highest averages</a:t>
            </a:r>
          </a:p>
          <a:p>
            <a:r>
              <a:rPr lang="en-US"/>
              <a:t>This approach is called </a:t>
            </a:r>
            <a:r>
              <a:rPr lang="en-US" i="1"/>
              <a:t>k-nearest neighbours</a:t>
            </a:r>
          </a:p>
          <a:p>
            <a:pPr lvl="1"/>
            <a:r>
              <a:rPr lang="en-US"/>
              <a:t>it’s simple, computationally inexpensive, and works pretty well</a:t>
            </a:r>
          </a:p>
          <a:p>
            <a:pPr lvl="1"/>
            <a:r>
              <a:rPr lang="en-US"/>
              <a:t>there are, however, some tricks involved</a:t>
            </a:r>
          </a:p>
        </p:txBody>
      </p:sp>
      <p:sp>
        <p:nvSpPr>
          <p:cNvPr id="4" name="Slide Number Placeholder 3"/>
          <p:cNvSpPr>
            <a:spLocks noGrp="1"/>
          </p:cNvSpPr>
          <p:nvPr>
            <p:ph type="sldNum" sz="quarter" idx="11"/>
          </p:nvPr>
        </p:nvSpPr>
        <p:spPr/>
        <p:txBody>
          <a:bodyPr/>
          <a:lstStyle/>
          <a:p>
            <a:fld id="{6C43C368-B4F5-3E41-AC60-B61C23CF3503}" type="slidenum">
              <a:rPr lang="en-US" smtClean="0"/>
              <a:pPr/>
              <a:t>50</a:t>
            </a:fld>
            <a:endParaRPr lang="en-US" dirty="0"/>
          </a:p>
        </p:txBody>
      </p:sp>
    </p:spTree>
    <p:extLst>
      <p:ext uri="{BB962C8B-B14F-4D97-AF65-F5344CB8AC3E}">
        <p14:creationId xmlns:p14="http://schemas.microsoft.com/office/powerpoint/2010/main" val="50854941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MovieLens data</a:t>
            </a:r>
          </a:p>
        </p:txBody>
      </p:sp>
      <p:sp>
        <p:nvSpPr>
          <p:cNvPr id="3" name="Content Placeholder 2"/>
          <p:cNvSpPr>
            <a:spLocks noGrp="1"/>
          </p:cNvSpPr>
          <p:nvPr>
            <p:ph idx="1"/>
          </p:nvPr>
        </p:nvSpPr>
        <p:spPr>
          <a:xfrm>
            <a:off x="467544" y="1412776"/>
            <a:ext cx="7632848" cy="4707224"/>
          </a:xfrm>
        </p:spPr>
        <p:txBody>
          <a:bodyPr/>
          <a:lstStyle/>
          <a:p>
            <a:r>
              <a:rPr lang="en-US"/>
              <a:t>Three sets of movie rating data</a:t>
            </a:r>
          </a:p>
          <a:p>
            <a:pPr lvl="1"/>
            <a:r>
              <a:rPr lang="en-US"/>
              <a:t>real, anonymized data, from the MovieLens site</a:t>
            </a:r>
          </a:p>
          <a:p>
            <a:pPr lvl="1"/>
            <a:r>
              <a:rPr lang="en-US"/>
              <a:t>ratings on a 1-5 scale</a:t>
            </a:r>
          </a:p>
          <a:p>
            <a:r>
              <a:rPr lang="en-US"/>
              <a:t>Increasing sizes</a:t>
            </a:r>
          </a:p>
          <a:p>
            <a:pPr lvl="1"/>
            <a:r>
              <a:rPr lang="en-US"/>
              <a:t>100,000 ratings</a:t>
            </a:r>
          </a:p>
          <a:p>
            <a:pPr lvl="1"/>
            <a:r>
              <a:rPr lang="en-US"/>
              <a:t>1,000,000 ratings</a:t>
            </a:r>
          </a:p>
          <a:p>
            <a:pPr lvl="1"/>
            <a:r>
              <a:rPr lang="en-US"/>
              <a:t>10,000,000 ratings</a:t>
            </a:r>
          </a:p>
          <a:p>
            <a:r>
              <a:rPr lang="en-US"/>
              <a:t>Includes a bit of information about the movies</a:t>
            </a:r>
          </a:p>
          <a:p>
            <a:r>
              <a:rPr lang="en-US"/>
              <a:t>The two smallest data sets also contain demographic information about users</a:t>
            </a:r>
          </a:p>
        </p:txBody>
      </p:sp>
      <p:sp>
        <p:nvSpPr>
          <p:cNvPr id="4" name="Slide Number Placeholder 3"/>
          <p:cNvSpPr>
            <a:spLocks noGrp="1"/>
          </p:cNvSpPr>
          <p:nvPr>
            <p:ph type="sldNum" sz="quarter" idx="11"/>
          </p:nvPr>
        </p:nvSpPr>
        <p:spPr/>
        <p:txBody>
          <a:bodyPr/>
          <a:lstStyle/>
          <a:p>
            <a:fld id="{6C43C368-B4F5-3E41-AC60-B61C23CF3503}" type="slidenum">
              <a:rPr lang="en-US" smtClean="0"/>
              <a:pPr/>
              <a:t>51</a:t>
            </a:fld>
            <a:endParaRPr lang="en-US" dirty="0"/>
          </a:p>
        </p:txBody>
      </p:sp>
      <p:sp>
        <p:nvSpPr>
          <p:cNvPr id="5" name="Rectangle 4"/>
          <p:cNvSpPr/>
          <p:nvPr/>
        </p:nvSpPr>
        <p:spPr>
          <a:xfrm>
            <a:off x="755576" y="6478698"/>
            <a:ext cx="3471210" cy="369332"/>
          </a:xfrm>
          <a:prstGeom prst="rect">
            <a:avLst/>
          </a:prstGeom>
        </p:spPr>
        <p:txBody>
          <a:bodyPr wrap="none">
            <a:spAutoFit/>
          </a:bodyPr>
          <a:lstStyle/>
          <a:p>
            <a:r>
              <a:rPr lang="en-US"/>
              <a:t>http://www.grouplens.org/node/73</a:t>
            </a:r>
          </a:p>
        </p:txBody>
      </p:sp>
    </p:spTree>
    <p:extLst>
      <p:ext uri="{BB962C8B-B14F-4D97-AF65-F5344CB8AC3E}">
        <p14:creationId xmlns:p14="http://schemas.microsoft.com/office/powerpoint/2010/main" val="374345163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 algorithm</a:t>
            </a:r>
          </a:p>
        </p:txBody>
      </p:sp>
      <p:sp>
        <p:nvSpPr>
          <p:cNvPr id="3" name="Content Placeholder 2"/>
          <p:cNvSpPr>
            <a:spLocks noGrp="1"/>
          </p:cNvSpPr>
          <p:nvPr>
            <p:ph idx="1"/>
          </p:nvPr>
        </p:nvSpPr>
        <p:spPr/>
        <p:txBody>
          <a:bodyPr/>
          <a:lstStyle/>
          <a:p>
            <a:r>
              <a:rPr lang="en-US"/>
              <a:t>Load data into rating sets</a:t>
            </a:r>
          </a:p>
          <a:p>
            <a:pPr lvl="1"/>
            <a:r>
              <a:rPr lang="en-US"/>
              <a:t>a rating set is a list of (movie id, rating) tuples</a:t>
            </a:r>
          </a:p>
          <a:p>
            <a:pPr lvl="1"/>
            <a:r>
              <a:rPr lang="en-US"/>
              <a:t>one rating set per user</a:t>
            </a:r>
          </a:p>
          <a:p>
            <a:r>
              <a:rPr lang="en-US"/>
              <a:t>Compare rating sets against the user’s rating set with a </a:t>
            </a:r>
            <a:r>
              <a:rPr lang="en-US" i="1"/>
              <a:t>similarity function</a:t>
            </a:r>
            <a:endParaRPr lang="en-US"/>
          </a:p>
          <a:p>
            <a:pPr lvl="1"/>
            <a:r>
              <a:rPr lang="en-US"/>
              <a:t>pick the </a:t>
            </a:r>
            <a:r>
              <a:rPr lang="en-US" i="1"/>
              <a:t>k </a:t>
            </a:r>
            <a:r>
              <a:rPr lang="en-US"/>
              <a:t>most similar rating sets</a:t>
            </a:r>
          </a:p>
          <a:p>
            <a:r>
              <a:rPr lang="en-US"/>
              <a:t>Compute average movie rating within these </a:t>
            </a:r>
            <a:r>
              <a:rPr lang="en-US" i="1"/>
              <a:t>k</a:t>
            </a:r>
            <a:r>
              <a:rPr lang="en-US"/>
              <a:t> rating sets</a:t>
            </a:r>
          </a:p>
          <a:p>
            <a:r>
              <a:rPr lang="en-US"/>
              <a:t>Show movies with highest averages</a:t>
            </a:r>
          </a:p>
          <a:p>
            <a:endParaRPr lang="en-US"/>
          </a:p>
        </p:txBody>
      </p:sp>
      <p:sp>
        <p:nvSpPr>
          <p:cNvPr id="4" name="Slide Number Placeholder 3"/>
          <p:cNvSpPr>
            <a:spLocks noGrp="1"/>
          </p:cNvSpPr>
          <p:nvPr>
            <p:ph type="sldNum" sz="quarter" idx="11"/>
          </p:nvPr>
        </p:nvSpPr>
        <p:spPr/>
        <p:txBody>
          <a:bodyPr/>
          <a:lstStyle/>
          <a:p>
            <a:fld id="{6C43C368-B4F5-3E41-AC60-B61C23CF3503}" type="slidenum">
              <a:rPr lang="en-US" smtClean="0"/>
              <a:pPr/>
              <a:t>52</a:t>
            </a:fld>
            <a:endParaRPr lang="en-US" dirty="0"/>
          </a:p>
        </p:txBody>
      </p:sp>
    </p:spTree>
    <p:extLst>
      <p:ext uri="{BB962C8B-B14F-4D97-AF65-F5344CB8AC3E}">
        <p14:creationId xmlns:p14="http://schemas.microsoft.com/office/powerpoint/2010/main" val="63161830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Similarity functions</a:t>
            </a:r>
          </a:p>
        </p:txBody>
      </p:sp>
      <p:sp>
        <p:nvSpPr>
          <p:cNvPr id="3" name="Content Placeholder 2"/>
          <p:cNvSpPr>
            <a:spLocks noGrp="1"/>
          </p:cNvSpPr>
          <p:nvPr>
            <p:ph idx="1"/>
          </p:nvPr>
        </p:nvSpPr>
        <p:spPr/>
        <p:txBody>
          <a:bodyPr/>
          <a:lstStyle/>
          <a:p>
            <a:r>
              <a:rPr lang="en-US"/>
              <a:t>Minkowski distance</a:t>
            </a:r>
          </a:p>
          <a:p>
            <a:pPr lvl="1"/>
            <a:r>
              <a:rPr lang="en-US"/>
              <a:t>basically geometric distance, generalized to any number of dimensions</a:t>
            </a:r>
          </a:p>
          <a:p>
            <a:r>
              <a:rPr lang="en-US"/>
              <a:t>Pearson correlation coefficient</a:t>
            </a:r>
          </a:p>
          <a:p>
            <a:r>
              <a:rPr lang="en-US"/>
              <a:t>Vector cosine</a:t>
            </a:r>
          </a:p>
          <a:p>
            <a:pPr lvl="1"/>
            <a:r>
              <a:rPr lang="en-US"/>
              <a:t>measures angle between vectors</a:t>
            </a:r>
          </a:p>
          <a:p>
            <a:r>
              <a:rPr lang="en-US"/>
              <a:t>Root mean square error (RMSE)</a:t>
            </a:r>
          </a:p>
          <a:p>
            <a:pPr lvl="1"/>
            <a:r>
              <a:rPr lang="en-US"/>
              <a:t>square root of the mean of square differences between data values</a:t>
            </a:r>
          </a:p>
        </p:txBody>
      </p:sp>
      <p:sp>
        <p:nvSpPr>
          <p:cNvPr id="4" name="Slide Number Placeholder 3"/>
          <p:cNvSpPr>
            <a:spLocks noGrp="1"/>
          </p:cNvSpPr>
          <p:nvPr>
            <p:ph type="sldNum" sz="quarter" idx="11"/>
          </p:nvPr>
        </p:nvSpPr>
        <p:spPr/>
        <p:txBody>
          <a:bodyPr/>
          <a:lstStyle/>
          <a:p>
            <a:fld id="{6C43C368-B4F5-3E41-AC60-B61C23CF3503}" type="slidenum">
              <a:rPr lang="en-US" smtClean="0"/>
              <a:pPr/>
              <a:t>53</a:t>
            </a:fld>
            <a:endParaRPr lang="en-US" dirty="0"/>
          </a:p>
        </p:txBody>
      </p:sp>
    </p:spTree>
    <p:extLst>
      <p:ext uri="{BB962C8B-B14F-4D97-AF65-F5344CB8AC3E}">
        <p14:creationId xmlns:p14="http://schemas.microsoft.com/office/powerpoint/2010/main" val="394277177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I added</a:t>
            </a:r>
          </a:p>
        </p:txBody>
      </p:sp>
      <p:sp>
        <p:nvSpPr>
          <p:cNvPr id="4" name="Slide Number Placeholder 3"/>
          <p:cNvSpPr>
            <a:spLocks noGrp="1"/>
          </p:cNvSpPr>
          <p:nvPr>
            <p:ph type="sldNum" sz="quarter" idx="11"/>
          </p:nvPr>
        </p:nvSpPr>
        <p:spPr/>
        <p:txBody>
          <a:bodyPr/>
          <a:lstStyle/>
          <a:p>
            <a:fld id="{6C43C368-B4F5-3E41-AC60-B61C23CF3503}" type="slidenum">
              <a:rPr lang="en-US" smtClean="0"/>
              <a:pPr/>
              <a:t>54</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07946307"/>
              </p:ext>
            </p:extLst>
          </p:nvPr>
        </p:nvGraphicFramePr>
        <p:xfrm>
          <a:off x="439141" y="1340768"/>
          <a:ext cx="4596852" cy="4544868"/>
        </p:xfrm>
        <a:graphic>
          <a:graphicData uri="http://schemas.openxmlformats.org/drawingml/2006/table">
            <a:tbl>
              <a:tblPr firstRow="1" bandRow="1">
                <a:tableStyleId>{5C22544A-7EE6-4342-B048-85BDC9FD1C3A}</a:tableStyleId>
              </a:tblPr>
              <a:tblGrid>
                <a:gridCol w="904622"/>
                <a:gridCol w="1052297"/>
                <a:gridCol w="840105"/>
                <a:gridCol w="1799828"/>
              </a:tblGrid>
              <a:tr h="370840">
                <a:tc>
                  <a:txBody>
                    <a:bodyPr/>
                    <a:lstStyle/>
                    <a:p>
                      <a:r>
                        <a:rPr lang="en-US">
                          <a:solidFill>
                            <a:schemeClr val="tx1"/>
                          </a:solidFill>
                        </a:rPr>
                        <a:t>User ID</a:t>
                      </a:r>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a:txBody>
                    <a:bodyPr/>
                    <a:lstStyle/>
                    <a:p>
                      <a:r>
                        <a:rPr lang="en-US">
                          <a:solidFill>
                            <a:schemeClr val="tx1"/>
                          </a:solidFill>
                        </a:rPr>
                        <a:t>Movie</a:t>
                      </a:r>
                      <a:r>
                        <a:rPr lang="en-US" baseline="0">
                          <a:solidFill>
                            <a:schemeClr val="tx1"/>
                          </a:solidFill>
                        </a:rPr>
                        <a:t> ID</a:t>
                      </a:r>
                      <a:endParaRPr lang="en-US">
                        <a:solidFill>
                          <a:schemeClr val="tx1"/>
                        </a:solidFill>
                      </a:endParaRPr>
                    </a:p>
                  </a:txBody>
                  <a:tcPr>
                    <a:lnT w="12700" cap="flat" cmpd="sng" algn="ctr">
                      <a:solidFill>
                        <a:srgbClr val="000000"/>
                      </a:solidFill>
                      <a:prstDash val="solid"/>
                      <a:round/>
                      <a:headEnd type="none" w="med" len="med"/>
                      <a:tailEnd type="none" w="med" len="med"/>
                    </a:lnT>
                  </a:tcPr>
                </a:tc>
                <a:tc>
                  <a:txBody>
                    <a:bodyPr/>
                    <a:lstStyle/>
                    <a:p>
                      <a:r>
                        <a:rPr lang="en-US">
                          <a:solidFill>
                            <a:schemeClr val="tx1"/>
                          </a:solidFill>
                        </a:rPr>
                        <a:t>Rating</a:t>
                      </a:r>
                    </a:p>
                  </a:txBody>
                  <a:tcPr>
                    <a:lnT w="12700" cap="flat" cmpd="sng" algn="ctr">
                      <a:solidFill>
                        <a:srgbClr val="000000"/>
                      </a:solidFill>
                      <a:prstDash val="solid"/>
                      <a:round/>
                      <a:headEnd type="none" w="med" len="med"/>
                      <a:tailEnd type="none" w="med" len="med"/>
                    </a:lnT>
                  </a:tcPr>
                </a:tc>
                <a:tc>
                  <a:txBody>
                    <a:bodyPr/>
                    <a:lstStyle/>
                    <a:p>
                      <a:r>
                        <a:rPr lang="en-US">
                          <a:solidFill>
                            <a:schemeClr val="tx1"/>
                          </a:solidFill>
                        </a:rPr>
                        <a:t>Title</a:t>
                      </a:r>
                    </a:p>
                  </a:txBody>
                  <a:tcP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tcPr>
                </a:tc>
              </a:tr>
              <a:tr h="20522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347</a:t>
                      </a:r>
                    </a:p>
                  </a:txBody>
                  <a:tcPr marL="12700" marR="12700" marT="12700" marB="0" anchor="b"/>
                </a:tc>
                <a:tc>
                  <a:txBody>
                    <a:bodyPr/>
                    <a:lstStyle/>
                    <a:p>
                      <a:pPr algn="l" fontAlgn="b"/>
                      <a:r>
                        <a:rPr lang="en-US" sz="1200" b="0" i="0" u="none" strike="noStrike">
                          <a:solidFill>
                            <a:srgbClr val="000000"/>
                          </a:solidFill>
                          <a:effectLst/>
                          <a:latin typeface="Calibri"/>
                        </a:rPr>
                        <a:t>4</a:t>
                      </a:r>
                    </a:p>
                  </a:txBody>
                  <a:tcPr marL="12700" marR="12700" marT="12700" marB="0" anchor="b"/>
                </a:tc>
                <a:tc>
                  <a:txBody>
                    <a:bodyPr/>
                    <a:lstStyle/>
                    <a:p>
                      <a:pPr algn="l" fontAlgn="b"/>
                      <a:r>
                        <a:rPr lang="nl-NL" sz="1200" b="0" i="0" u="none" strike="noStrike">
                          <a:solidFill>
                            <a:srgbClr val="000000"/>
                          </a:solidFill>
                          <a:effectLst/>
                          <a:latin typeface="Calibri"/>
                        </a:rPr>
                        <a:t>Bitter Moon</a:t>
                      </a:r>
                    </a:p>
                  </a:txBody>
                  <a:tcPr marL="12700" marR="12700" marT="12700" marB="0" anchor="b">
                    <a:lnR w="12700" cap="flat" cmpd="sng" algn="ctr">
                      <a:solidFill>
                        <a:srgbClr val="000000"/>
                      </a:solidFill>
                      <a:prstDash val="solid"/>
                      <a:round/>
                      <a:headEnd type="none" w="med" len="med"/>
                      <a:tailEnd type="none" w="med" len="med"/>
                    </a:lnR>
                  </a:tcPr>
                </a:tc>
              </a:tr>
              <a:tr h="21602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1680</a:t>
                      </a:r>
                    </a:p>
                  </a:txBody>
                  <a:tcPr marL="12700" marR="12700" marT="12700" marB="0" anchor="b"/>
                </a:tc>
                <a:tc>
                  <a:txBody>
                    <a:bodyPr/>
                    <a:lstStyle/>
                    <a:p>
                      <a:pPr algn="l" fontAlgn="b"/>
                      <a:r>
                        <a:rPr lang="en-US" sz="1200" b="0" i="0" u="none" strike="noStrike">
                          <a:solidFill>
                            <a:srgbClr val="000000"/>
                          </a:solidFill>
                          <a:effectLst/>
                          <a:latin typeface="Calibri"/>
                        </a:rPr>
                        <a:t>3</a:t>
                      </a:r>
                    </a:p>
                  </a:txBody>
                  <a:tcPr marL="12700" marR="12700" marT="12700" marB="0" anchor="b"/>
                </a:tc>
                <a:tc>
                  <a:txBody>
                    <a:bodyPr/>
                    <a:lstStyle/>
                    <a:p>
                      <a:pPr algn="l" fontAlgn="b"/>
                      <a:r>
                        <a:rPr lang="nl-NL" sz="1200" b="0" i="0" u="none" strike="noStrike">
                          <a:solidFill>
                            <a:srgbClr val="000000"/>
                          </a:solidFill>
                          <a:effectLst/>
                          <a:latin typeface="Calibri"/>
                        </a:rPr>
                        <a:t>Sliding Doors</a:t>
                      </a:r>
                    </a:p>
                  </a:txBody>
                  <a:tcPr marL="12700" marR="12700" marT="12700" marB="0" anchor="b">
                    <a:lnR w="12700" cap="flat" cmpd="sng" algn="ctr">
                      <a:solidFill>
                        <a:srgbClr val="000000"/>
                      </a:solidFill>
                      <a:prstDash val="solid"/>
                      <a:round/>
                      <a:headEnd type="none" w="med" len="med"/>
                      <a:tailEnd type="none" w="med" len="med"/>
                    </a:lnR>
                  </a:tcPr>
                </a:tc>
              </a:tr>
              <a:tr h="21602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229</a:t>
                      </a:r>
                    </a:p>
                  </a:txBody>
                  <a:tcPr marL="12700" marR="12700" marT="12700" marB="0" anchor="b"/>
                </a:tc>
                <a:tc>
                  <a:txBody>
                    <a:bodyPr/>
                    <a:lstStyle/>
                    <a:p>
                      <a:pPr algn="l" fontAlgn="b"/>
                      <a:r>
                        <a:rPr lang="en-US" sz="1200" b="0" i="0" u="none" strike="noStrike">
                          <a:solidFill>
                            <a:srgbClr val="000000"/>
                          </a:solidFill>
                          <a:effectLst/>
                          <a:latin typeface="Calibri"/>
                        </a:rPr>
                        <a:t>5</a:t>
                      </a:r>
                    </a:p>
                  </a:txBody>
                  <a:tcPr marL="12700" marR="12700" marT="12700" marB="0" anchor="b"/>
                </a:tc>
                <a:tc>
                  <a:txBody>
                    <a:bodyPr/>
                    <a:lstStyle/>
                    <a:p>
                      <a:pPr algn="l" fontAlgn="b"/>
                      <a:r>
                        <a:rPr lang="en-US" sz="1200" b="0" i="0" u="none" strike="noStrike">
                          <a:solidFill>
                            <a:srgbClr val="000000"/>
                          </a:solidFill>
                          <a:effectLst/>
                          <a:latin typeface="Calibri"/>
                        </a:rPr>
                        <a:t>Death and the Maiden</a:t>
                      </a:r>
                    </a:p>
                  </a:txBody>
                  <a:tcPr marL="12700" marR="12700" marT="12700" marB="0" anchor="b">
                    <a:lnR w="12700" cap="flat" cmpd="sng" algn="ctr">
                      <a:solidFill>
                        <a:srgbClr val="000000"/>
                      </a:solidFill>
                      <a:prstDash val="solid"/>
                      <a:round/>
                      <a:headEnd type="none" w="med" len="med"/>
                      <a:tailEnd type="none" w="med" len="med"/>
                    </a:lnR>
                  </a:tcPr>
                </a:tc>
              </a:tr>
              <a:tr h="144016">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1732</a:t>
                      </a:r>
                    </a:p>
                  </a:txBody>
                  <a:tcPr marL="12700" marR="12700" marT="12700" marB="0" anchor="b"/>
                </a:tc>
                <a:tc>
                  <a:txBody>
                    <a:bodyPr/>
                    <a:lstStyle/>
                    <a:p>
                      <a:pPr algn="l" fontAlgn="b"/>
                      <a:r>
                        <a:rPr lang="en-US" sz="1200" b="0" i="0" u="none" strike="noStrike">
                          <a:solidFill>
                            <a:srgbClr val="000000"/>
                          </a:solidFill>
                          <a:effectLst/>
                          <a:latin typeface="Calibri"/>
                        </a:rPr>
                        <a:t>3</a:t>
                      </a:r>
                    </a:p>
                  </a:txBody>
                  <a:tcPr marL="12700" marR="12700" marT="12700" marB="0" anchor="b"/>
                </a:tc>
                <a:tc>
                  <a:txBody>
                    <a:bodyPr/>
                    <a:lstStyle/>
                    <a:p>
                      <a:pPr algn="l" fontAlgn="b"/>
                      <a:r>
                        <a:rPr lang="pl-PL" sz="1200" b="0" i="0" u="none" strike="noStrike">
                          <a:solidFill>
                            <a:srgbClr val="000000"/>
                          </a:solidFill>
                          <a:effectLst/>
                          <a:latin typeface="Calibri"/>
                        </a:rPr>
                        <a:t>The Big Lebowski</a:t>
                      </a:r>
                    </a:p>
                  </a:txBody>
                  <a:tcPr marL="12700" marR="12700" marT="12700" marB="0" anchor="b">
                    <a:lnR w="12700" cap="flat" cmpd="sng" algn="ctr">
                      <a:solidFill>
                        <a:srgbClr val="000000"/>
                      </a:solidFill>
                      <a:prstDash val="solid"/>
                      <a:round/>
                      <a:headEnd type="none" w="med" len="med"/>
                      <a:tailEnd type="none" w="med" len="med"/>
                    </a:lnR>
                  </a:tcPr>
                </a:tc>
              </a:tr>
              <a:tr h="164460">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597</a:t>
                      </a:r>
                    </a:p>
                  </a:txBody>
                  <a:tcPr marL="12700" marR="12700" marT="12700" marB="0" anchor="b"/>
                </a:tc>
                <a:tc>
                  <a:txBody>
                    <a:bodyPr/>
                    <a:lstStyle/>
                    <a:p>
                      <a:pPr algn="l" fontAlgn="b"/>
                      <a:r>
                        <a:rPr lang="en-US" sz="1200" b="0" i="0" u="none" strike="noStrike">
                          <a:solidFill>
                            <a:srgbClr val="000000"/>
                          </a:solidFill>
                          <a:effectLst/>
                          <a:latin typeface="Calibri"/>
                        </a:rPr>
                        <a:t>2</a:t>
                      </a:r>
                    </a:p>
                  </a:txBody>
                  <a:tcPr marL="12700" marR="12700" marT="12700" marB="0" anchor="b"/>
                </a:tc>
                <a:tc>
                  <a:txBody>
                    <a:bodyPr/>
                    <a:lstStyle/>
                    <a:p>
                      <a:pPr algn="l" fontAlgn="b"/>
                      <a:r>
                        <a:rPr lang="fi-FI" sz="1200" b="0" i="0" u="none" strike="noStrike">
                          <a:solidFill>
                            <a:srgbClr val="000000"/>
                          </a:solidFill>
                          <a:effectLst/>
                          <a:latin typeface="Calibri"/>
                        </a:rPr>
                        <a:t>Pretty Woman</a:t>
                      </a:r>
                    </a:p>
                  </a:txBody>
                  <a:tcPr marL="12700" marR="12700" marT="12700" marB="0" anchor="b">
                    <a:lnR w="12700" cap="flat" cmpd="sng" algn="ctr">
                      <a:solidFill>
                        <a:srgbClr val="000000"/>
                      </a:solidFill>
                      <a:prstDash val="solid"/>
                      <a:round/>
                      <a:headEnd type="none" w="med" len="med"/>
                      <a:tailEnd type="none" w="med" len="med"/>
                    </a:lnR>
                  </a:tcPr>
                </a:tc>
              </a:tr>
              <a:tr h="18490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991</a:t>
                      </a:r>
                    </a:p>
                  </a:txBody>
                  <a:tcPr marL="12700" marR="12700" marT="12700" marB="0" anchor="b"/>
                </a:tc>
                <a:tc>
                  <a:txBody>
                    <a:bodyPr/>
                    <a:lstStyle/>
                    <a:p>
                      <a:pPr algn="l" fontAlgn="b"/>
                      <a:r>
                        <a:rPr lang="en-US" sz="1200" b="0" i="0" u="none" strike="noStrike">
                          <a:solidFill>
                            <a:srgbClr val="000000"/>
                          </a:solidFill>
                          <a:effectLst/>
                          <a:latin typeface="Calibri"/>
                        </a:rPr>
                        <a:t>4</a:t>
                      </a:r>
                    </a:p>
                  </a:txBody>
                  <a:tcPr marL="12700" marR="12700" marT="12700" marB="0" anchor="b"/>
                </a:tc>
                <a:tc>
                  <a:txBody>
                    <a:bodyPr/>
                    <a:lstStyle/>
                    <a:p>
                      <a:pPr algn="l" fontAlgn="b"/>
                      <a:r>
                        <a:rPr lang="it-IT" sz="1200" b="0" i="0" u="none" strike="noStrike">
                          <a:solidFill>
                            <a:srgbClr val="000000"/>
                          </a:solidFill>
                          <a:effectLst/>
                          <a:latin typeface="Calibri"/>
                        </a:rPr>
                        <a:t>Michael Collins</a:t>
                      </a:r>
                    </a:p>
                  </a:txBody>
                  <a:tcPr marL="12700" marR="12700" marT="12700" marB="0" anchor="b">
                    <a:lnR w="12700" cap="flat" cmpd="sng" algn="ctr">
                      <a:solidFill>
                        <a:srgbClr val="000000"/>
                      </a:solidFill>
                      <a:prstDash val="solid"/>
                      <a:round/>
                      <a:headEnd type="none" w="med" len="med"/>
                      <a:tailEnd type="none" w="med" len="med"/>
                    </a:lnR>
                  </a:tcPr>
                </a:tc>
              </a:tr>
              <a:tr h="205348">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1693</a:t>
                      </a:r>
                    </a:p>
                  </a:txBody>
                  <a:tcPr marL="12700" marR="12700" marT="12700" marB="0" anchor="b"/>
                </a:tc>
                <a:tc>
                  <a:txBody>
                    <a:bodyPr/>
                    <a:lstStyle/>
                    <a:p>
                      <a:pPr algn="l" fontAlgn="b"/>
                      <a:r>
                        <a:rPr lang="en-US" sz="1200" b="0" i="0" u="none" strike="noStrike">
                          <a:solidFill>
                            <a:srgbClr val="000000"/>
                          </a:solidFill>
                          <a:effectLst/>
                          <a:latin typeface="Calibri"/>
                        </a:rPr>
                        <a:t>3</a:t>
                      </a:r>
                    </a:p>
                  </a:txBody>
                  <a:tcPr marL="12700" marR="12700" marT="12700" marB="0" anchor="b"/>
                </a:tc>
                <a:tc>
                  <a:txBody>
                    <a:bodyPr/>
                    <a:lstStyle/>
                    <a:p>
                      <a:pPr algn="l" fontAlgn="b"/>
                      <a:r>
                        <a:rPr lang="fi-FI" sz="1200" b="0" i="0" u="none" strike="noStrike">
                          <a:solidFill>
                            <a:srgbClr val="000000"/>
                          </a:solidFill>
                          <a:effectLst/>
                          <a:latin typeface="Calibri"/>
                        </a:rPr>
                        <a:t>Amistad</a:t>
                      </a:r>
                    </a:p>
                  </a:txBody>
                  <a:tcPr marL="12700" marR="12700" marT="12700" marB="0" anchor="b">
                    <a:lnR w="12700" cap="flat" cmpd="sng" algn="ctr">
                      <a:solidFill>
                        <a:srgbClr val="000000"/>
                      </a:solidFill>
                      <a:prstDash val="solid"/>
                      <a:round/>
                      <a:headEnd type="none" w="med" len="med"/>
                      <a:tailEnd type="none" w="med" len="med"/>
                    </a:lnR>
                  </a:tcPr>
                </a:tc>
              </a:tr>
              <a:tr h="144016">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1484</a:t>
                      </a:r>
                    </a:p>
                  </a:txBody>
                  <a:tcPr marL="12700" marR="12700" marT="12700" marB="0" anchor="b"/>
                </a:tc>
                <a:tc>
                  <a:txBody>
                    <a:bodyPr/>
                    <a:lstStyle/>
                    <a:p>
                      <a:pPr algn="l" fontAlgn="b"/>
                      <a:r>
                        <a:rPr lang="en-US" sz="1200" b="0" i="0" u="none" strike="noStrike">
                          <a:solidFill>
                            <a:srgbClr val="000000"/>
                          </a:solidFill>
                          <a:effectLst/>
                          <a:latin typeface="Calibri"/>
                        </a:rPr>
                        <a:t>4</a:t>
                      </a:r>
                    </a:p>
                  </a:txBody>
                  <a:tcPr marL="12700" marR="12700" marT="12700" marB="0" anchor="b"/>
                </a:tc>
                <a:tc>
                  <a:txBody>
                    <a:bodyPr/>
                    <a:lstStyle/>
                    <a:p>
                      <a:pPr algn="l" fontAlgn="b"/>
                      <a:r>
                        <a:rPr lang="en-US" sz="1200" b="0" i="0" u="none" strike="noStrike">
                          <a:solidFill>
                            <a:srgbClr val="000000"/>
                          </a:solidFill>
                          <a:effectLst/>
                          <a:latin typeface="Calibri"/>
                        </a:rPr>
                        <a:t>The Daytrippers</a:t>
                      </a:r>
                    </a:p>
                  </a:txBody>
                  <a:tcPr marL="12700" marR="12700" marT="12700" marB="0" anchor="b">
                    <a:lnR w="12700" cap="flat" cmpd="sng" algn="ctr">
                      <a:solidFill>
                        <a:srgbClr val="000000"/>
                      </a:solidFill>
                      <a:prstDash val="solid"/>
                      <a:round/>
                      <a:headEnd type="none" w="med" len="med"/>
                      <a:tailEnd type="none" w="med" len="med"/>
                    </a:lnR>
                  </a:tcPr>
                </a:tc>
              </a:tr>
              <a:tr h="164460">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427</a:t>
                      </a:r>
                    </a:p>
                  </a:txBody>
                  <a:tcPr marL="12700" marR="12700" marT="12700" marB="0" anchor="b"/>
                </a:tc>
                <a:tc>
                  <a:txBody>
                    <a:bodyPr/>
                    <a:lstStyle/>
                    <a:p>
                      <a:pPr algn="l" fontAlgn="b"/>
                      <a:r>
                        <a:rPr lang="en-US" sz="1200" b="0" i="0" u="none" strike="noStrike">
                          <a:solidFill>
                            <a:srgbClr val="000000"/>
                          </a:solidFill>
                          <a:effectLst/>
                          <a:latin typeface="Calibri"/>
                        </a:rPr>
                        <a:t>1</a:t>
                      </a:r>
                    </a:p>
                  </a:txBody>
                  <a:tcPr marL="12700" marR="12700" marT="12700" marB="0" anchor="b"/>
                </a:tc>
                <a:tc>
                  <a:txBody>
                    <a:bodyPr/>
                    <a:lstStyle/>
                    <a:p>
                      <a:pPr algn="l" fontAlgn="b"/>
                      <a:r>
                        <a:rPr lang="en-US" sz="1200" b="0" i="0" u="none" strike="noStrike">
                          <a:solidFill>
                            <a:srgbClr val="000000"/>
                          </a:solidFill>
                          <a:effectLst/>
                          <a:latin typeface="Calibri"/>
                        </a:rPr>
                        <a:t>Boxing Helena</a:t>
                      </a:r>
                    </a:p>
                  </a:txBody>
                  <a:tcPr marL="12700" marR="12700" marT="12700" marB="0" anchor="b">
                    <a:lnR w="12700" cap="flat" cmpd="sng" algn="ctr">
                      <a:solidFill>
                        <a:srgbClr val="000000"/>
                      </a:solidFill>
                      <a:prstDash val="solid"/>
                      <a:round/>
                      <a:headEnd type="none" w="med" len="med"/>
                      <a:tailEnd type="none" w="med" len="med"/>
                    </a:lnR>
                  </a:tcPr>
                </a:tc>
              </a:tr>
              <a:tr h="18490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509</a:t>
                      </a:r>
                    </a:p>
                  </a:txBody>
                  <a:tcPr marL="12700" marR="12700" marT="12700" marB="0" anchor="b"/>
                </a:tc>
                <a:tc>
                  <a:txBody>
                    <a:bodyPr/>
                    <a:lstStyle/>
                    <a:p>
                      <a:pPr algn="l" fontAlgn="b"/>
                      <a:r>
                        <a:rPr lang="en-US" sz="1200" b="0" i="0" u="none" strike="noStrike">
                          <a:solidFill>
                            <a:srgbClr val="000000"/>
                          </a:solidFill>
                          <a:effectLst/>
                          <a:latin typeface="Calibri"/>
                        </a:rPr>
                        <a:t>4</a:t>
                      </a:r>
                    </a:p>
                  </a:txBody>
                  <a:tcPr marL="12700" marR="12700" marT="12700" marB="0" anchor="b"/>
                </a:tc>
                <a:tc>
                  <a:txBody>
                    <a:bodyPr/>
                    <a:lstStyle/>
                    <a:p>
                      <a:pPr algn="l" fontAlgn="b"/>
                      <a:r>
                        <a:rPr lang="en-US" sz="1200" b="0" i="0" u="none" strike="noStrike">
                          <a:solidFill>
                            <a:srgbClr val="000000"/>
                          </a:solidFill>
                          <a:effectLst/>
                          <a:latin typeface="Calibri"/>
                        </a:rPr>
                        <a:t>The Piano</a:t>
                      </a:r>
                    </a:p>
                  </a:txBody>
                  <a:tcPr marL="12700" marR="12700" marT="12700" marB="0" anchor="b">
                    <a:lnR w="12700" cap="flat" cmpd="sng" algn="ctr">
                      <a:solidFill>
                        <a:srgbClr val="000000"/>
                      </a:solidFill>
                      <a:prstDash val="solid"/>
                      <a:round/>
                      <a:headEnd type="none" w="med" len="med"/>
                      <a:tailEnd type="none" w="med" len="med"/>
                    </a:lnR>
                  </a:tcPr>
                </a:tc>
              </a:tr>
              <a:tr h="205348">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778</a:t>
                      </a:r>
                    </a:p>
                  </a:txBody>
                  <a:tcPr marL="12700" marR="12700" marT="12700" marB="0" anchor="b"/>
                </a:tc>
                <a:tc>
                  <a:txBody>
                    <a:bodyPr/>
                    <a:lstStyle/>
                    <a:p>
                      <a:pPr algn="l" fontAlgn="b"/>
                      <a:r>
                        <a:rPr lang="en-US" sz="1200" b="0" i="0" u="none" strike="noStrike">
                          <a:solidFill>
                            <a:srgbClr val="000000"/>
                          </a:solidFill>
                          <a:effectLst/>
                          <a:latin typeface="Calibri"/>
                        </a:rPr>
                        <a:t>5</a:t>
                      </a:r>
                    </a:p>
                  </a:txBody>
                  <a:tcPr marL="12700" marR="12700" marT="12700" marB="0" anchor="b"/>
                </a:tc>
                <a:tc>
                  <a:txBody>
                    <a:bodyPr/>
                    <a:lstStyle/>
                    <a:p>
                      <a:pPr algn="l" fontAlgn="b"/>
                      <a:r>
                        <a:rPr lang="en-US" sz="1200" b="0" i="0" u="none" strike="noStrike">
                          <a:solidFill>
                            <a:srgbClr val="000000"/>
                          </a:solidFill>
                          <a:effectLst/>
                          <a:latin typeface="Calibri"/>
                        </a:rPr>
                        <a:t>Trainspotting</a:t>
                      </a:r>
                    </a:p>
                  </a:txBody>
                  <a:tcPr marL="12700" marR="12700" marT="12700" marB="0" anchor="b">
                    <a:lnR w="12700" cap="flat" cmpd="sng" algn="ctr">
                      <a:solidFill>
                        <a:srgbClr val="000000"/>
                      </a:solidFill>
                      <a:prstDash val="solid"/>
                      <a:round/>
                      <a:headEnd type="none" w="med" len="med"/>
                      <a:tailEnd type="none" w="med" len="med"/>
                    </a:lnR>
                  </a:tcPr>
                </a:tc>
              </a:tr>
              <a:tr h="21602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1204</a:t>
                      </a:r>
                    </a:p>
                  </a:txBody>
                  <a:tcPr marL="12700" marR="12700" marT="12700" marB="0" anchor="b"/>
                </a:tc>
                <a:tc>
                  <a:txBody>
                    <a:bodyPr/>
                    <a:lstStyle/>
                    <a:p>
                      <a:pPr algn="l" fontAlgn="b"/>
                      <a:r>
                        <a:rPr lang="en-US" sz="1200" b="0" i="0" u="none" strike="noStrike">
                          <a:solidFill>
                            <a:srgbClr val="000000"/>
                          </a:solidFill>
                          <a:effectLst/>
                          <a:latin typeface="Calibri"/>
                        </a:rPr>
                        <a:t>4</a:t>
                      </a:r>
                    </a:p>
                  </a:txBody>
                  <a:tcPr marL="12700" marR="12700" marT="12700" marB="0" anchor="b"/>
                </a:tc>
                <a:tc>
                  <a:txBody>
                    <a:bodyPr/>
                    <a:lstStyle/>
                    <a:p>
                      <a:pPr algn="l" fontAlgn="b"/>
                      <a:r>
                        <a:rPr lang="en-US" sz="1200" b="0" i="0" u="none" strike="noStrike">
                          <a:solidFill>
                            <a:srgbClr val="000000"/>
                          </a:solidFill>
                          <a:effectLst/>
                          <a:latin typeface="Calibri"/>
                        </a:rPr>
                        <a:t>Lawrence of Arabia</a:t>
                      </a:r>
                    </a:p>
                  </a:txBody>
                  <a:tcPr marL="12700" marR="12700" marT="12700" marB="0" anchor="b">
                    <a:lnR w="12700" cap="flat" cmpd="sng" algn="ctr">
                      <a:solidFill>
                        <a:srgbClr val="000000"/>
                      </a:solidFill>
                      <a:prstDash val="solid"/>
                      <a:round/>
                      <a:headEnd type="none" w="med" len="med"/>
                      <a:tailEnd type="none" w="med" len="med"/>
                    </a:lnR>
                  </a:tcPr>
                </a:tc>
              </a:tr>
              <a:tr h="21602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1263</a:t>
                      </a:r>
                    </a:p>
                  </a:txBody>
                  <a:tcPr marL="12700" marR="12700" marT="12700" marB="0" anchor="b"/>
                </a:tc>
                <a:tc>
                  <a:txBody>
                    <a:bodyPr/>
                    <a:lstStyle/>
                    <a:p>
                      <a:pPr algn="l" fontAlgn="b"/>
                      <a:r>
                        <a:rPr lang="en-US" sz="1200" b="0" i="0" u="none" strike="noStrike">
                          <a:solidFill>
                            <a:srgbClr val="000000"/>
                          </a:solidFill>
                          <a:effectLst/>
                          <a:latin typeface="Calibri"/>
                        </a:rPr>
                        <a:t>5</a:t>
                      </a:r>
                    </a:p>
                  </a:txBody>
                  <a:tcPr marL="12700" marR="12700" marT="12700" marB="0" anchor="b"/>
                </a:tc>
                <a:tc>
                  <a:txBody>
                    <a:bodyPr/>
                    <a:lstStyle/>
                    <a:p>
                      <a:pPr algn="l" fontAlgn="b"/>
                      <a:r>
                        <a:rPr lang="en-US" sz="1200" b="0" i="0" u="none" strike="noStrike">
                          <a:solidFill>
                            <a:srgbClr val="000000"/>
                          </a:solidFill>
                          <a:effectLst/>
                          <a:latin typeface="Calibri"/>
                        </a:rPr>
                        <a:t>The Deer Hunter</a:t>
                      </a:r>
                    </a:p>
                  </a:txBody>
                  <a:tcPr marL="12700" marR="12700" marT="12700" marB="0" anchor="b">
                    <a:lnR w="12700" cap="flat" cmpd="sng" algn="ctr">
                      <a:solidFill>
                        <a:srgbClr val="000000"/>
                      </a:solidFill>
                      <a:prstDash val="solid"/>
                      <a:round/>
                      <a:headEnd type="none" w="med" len="med"/>
                      <a:tailEnd type="none" w="med" len="med"/>
                    </a:lnR>
                  </a:tcPr>
                </a:tc>
              </a:tr>
              <a:tr h="21602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1183</a:t>
                      </a:r>
                    </a:p>
                  </a:txBody>
                  <a:tcPr marL="12700" marR="12700" marT="12700" marB="0" anchor="b"/>
                </a:tc>
                <a:tc>
                  <a:txBody>
                    <a:bodyPr/>
                    <a:lstStyle/>
                    <a:p>
                      <a:pPr algn="l" fontAlgn="b"/>
                      <a:r>
                        <a:rPr lang="en-US" sz="1200" b="0" i="0" u="none" strike="noStrike">
                          <a:solidFill>
                            <a:srgbClr val="000000"/>
                          </a:solidFill>
                          <a:effectLst/>
                          <a:latin typeface="Calibri"/>
                        </a:rPr>
                        <a:t>5</a:t>
                      </a:r>
                    </a:p>
                  </a:txBody>
                  <a:tcPr marL="12700" marR="12700" marT="12700" marB="0" anchor="b"/>
                </a:tc>
                <a:tc>
                  <a:txBody>
                    <a:bodyPr/>
                    <a:lstStyle/>
                    <a:p>
                      <a:pPr algn="l" fontAlgn="b"/>
                      <a:r>
                        <a:rPr lang="en-US" sz="1200" b="0" i="0" u="none" strike="noStrike">
                          <a:solidFill>
                            <a:srgbClr val="000000"/>
                          </a:solidFill>
                          <a:effectLst/>
                          <a:latin typeface="Calibri"/>
                        </a:rPr>
                        <a:t>The English Patient</a:t>
                      </a:r>
                    </a:p>
                  </a:txBody>
                  <a:tcPr marL="12700" marR="12700" marT="12700" marB="0" anchor="b">
                    <a:lnR w="12700" cap="flat" cmpd="sng" algn="ctr">
                      <a:solidFill>
                        <a:srgbClr val="000000"/>
                      </a:solidFill>
                      <a:prstDash val="solid"/>
                      <a:round/>
                      <a:headEnd type="none" w="med" len="med"/>
                      <a:tailEnd type="none" w="med" len="med"/>
                    </a:lnR>
                  </a:tcPr>
                </a:tc>
              </a:tr>
              <a:tr h="21602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1343</a:t>
                      </a:r>
                    </a:p>
                  </a:txBody>
                  <a:tcPr marL="12700" marR="12700" marT="12700" marB="0" anchor="b"/>
                </a:tc>
                <a:tc>
                  <a:txBody>
                    <a:bodyPr/>
                    <a:lstStyle/>
                    <a:p>
                      <a:pPr algn="l" fontAlgn="b"/>
                      <a:r>
                        <a:rPr lang="en-US" sz="1200" b="0" i="0" u="none" strike="noStrike">
                          <a:solidFill>
                            <a:srgbClr val="000000"/>
                          </a:solidFill>
                          <a:effectLst/>
                          <a:latin typeface="Calibri"/>
                        </a:rPr>
                        <a:t>1</a:t>
                      </a:r>
                    </a:p>
                  </a:txBody>
                  <a:tcPr marL="12700" marR="12700" marT="12700" marB="0" anchor="b"/>
                </a:tc>
                <a:tc>
                  <a:txBody>
                    <a:bodyPr/>
                    <a:lstStyle/>
                    <a:p>
                      <a:pPr algn="l" fontAlgn="b"/>
                      <a:r>
                        <a:rPr lang="en-US" sz="1200" b="0" i="0" u="none" strike="noStrike">
                          <a:solidFill>
                            <a:srgbClr val="000000"/>
                          </a:solidFill>
                          <a:effectLst/>
                          <a:latin typeface="Calibri"/>
                        </a:rPr>
                        <a:t>Cape Fear</a:t>
                      </a:r>
                    </a:p>
                  </a:txBody>
                  <a:tcPr marL="12700" marR="12700" marT="12700" marB="0" anchor="b">
                    <a:lnR w="12700" cap="flat" cmpd="sng" algn="ctr">
                      <a:solidFill>
                        <a:srgbClr val="000000"/>
                      </a:solidFill>
                      <a:prstDash val="solid"/>
                      <a:round/>
                      <a:headEnd type="none" w="med" len="med"/>
                      <a:tailEnd type="none" w="med" len="med"/>
                    </a:lnR>
                  </a:tcPr>
                </a:tc>
              </a:tr>
              <a:tr h="21602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260</a:t>
                      </a:r>
                    </a:p>
                  </a:txBody>
                  <a:tcPr marL="12700" marR="12700" marT="12700" marB="0" anchor="b"/>
                </a:tc>
                <a:tc>
                  <a:txBody>
                    <a:bodyPr/>
                    <a:lstStyle/>
                    <a:p>
                      <a:pPr algn="l" fontAlgn="b"/>
                      <a:r>
                        <a:rPr lang="en-US" sz="1200" b="0" i="0" u="none" strike="noStrike">
                          <a:solidFill>
                            <a:srgbClr val="000000"/>
                          </a:solidFill>
                          <a:effectLst/>
                          <a:latin typeface="Calibri"/>
                        </a:rPr>
                        <a:t>1</a:t>
                      </a:r>
                    </a:p>
                  </a:txBody>
                  <a:tcPr marL="12700" marR="12700" marT="12700" marB="0" anchor="b"/>
                </a:tc>
                <a:tc>
                  <a:txBody>
                    <a:bodyPr/>
                    <a:lstStyle/>
                    <a:p>
                      <a:pPr algn="l" fontAlgn="b"/>
                      <a:r>
                        <a:rPr lang="pl-PL" sz="1200" b="0" i="0" u="none" strike="noStrike">
                          <a:solidFill>
                            <a:srgbClr val="000000"/>
                          </a:solidFill>
                          <a:effectLst/>
                          <a:latin typeface="Calibri"/>
                        </a:rPr>
                        <a:t>Star Wars</a:t>
                      </a:r>
                    </a:p>
                  </a:txBody>
                  <a:tcPr marL="12700" marR="12700" marT="12700" marB="0" anchor="b">
                    <a:lnR w="12700" cap="flat" cmpd="sng" algn="ctr">
                      <a:solidFill>
                        <a:srgbClr val="000000"/>
                      </a:solidFill>
                      <a:prstDash val="solid"/>
                      <a:round/>
                      <a:headEnd type="none" w="med" len="med"/>
                      <a:tailEnd type="none" w="med" len="med"/>
                    </a:lnR>
                  </a:tcPr>
                </a:tc>
              </a:tr>
              <a:tr h="21602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405</a:t>
                      </a:r>
                    </a:p>
                  </a:txBody>
                  <a:tcPr marL="12700" marR="12700" marT="12700" marB="0" anchor="b"/>
                </a:tc>
                <a:tc>
                  <a:txBody>
                    <a:bodyPr/>
                    <a:lstStyle/>
                    <a:p>
                      <a:pPr algn="l" fontAlgn="b"/>
                      <a:r>
                        <a:rPr lang="en-US" sz="1200" b="0" i="0" u="none" strike="noStrike">
                          <a:solidFill>
                            <a:srgbClr val="000000"/>
                          </a:solidFill>
                          <a:effectLst/>
                          <a:latin typeface="Calibri"/>
                        </a:rPr>
                        <a:t>1</a:t>
                      </a:r>
                    </a:p>
                  </a:txBody>
                  <a:tcPr marL="12700" marR="12700" marT="12700" marB="0" anchor="b"/>
                </a:tc>
                <a:tc>
                  <a:txBody>
                    <a:bodyPr/>
                    <a:lstStyle/>
                    <a:p>
                      <a:pPr algn="l" fontAlgn="b"/>
                      <a:r>
                        <a:rPr lang="de-DE" sz="1200" b="0" i="0" u="none" strike="noStrike">
                          <a:solidFill>
                            <a:srgbClr val="000000"/>
                          </a:solidFill>
                          <a:effectLst/>
                          <a:latin typeface="Calibri"/>
                        </a:rPr>
                        <a:t>Highlander III</a:t>
                      </a:r>
                    </a:p>
                  </a:txBody>
                  <a:tcPr marL="12700" marR="12700" marT="12700" marB="0" anchor="b">
                    <a:lnR w="12700" cap="flat" cmpd="sng" algn="ctr">
                      <a:solidFill>
                        <a:srgbClr val="000000"/>
                      </a:solidFill>
                      <a:prstDash val="solid"/>
                      <a:round/>
                      <a:headEnd type="none" w="med" len="med"/>
                      <a:tailEnd type="none" w="med" len="med"/>
                    </a:lnR>
                  </a:tcPr>
                </a:tc>
              </a:tr>
              <a:tr h="216024">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745</a:t>
                      </a:r>
                    </a:p>
                  </a:txBody>
                  <a:tcPr marL="12700" marR="12700" marT="12700" marB="0" anchor="b"/>
                </a:tc>
                <a:tc>
                  <a:txBody>
                    <a:bodyPr/>
                    <a:lstStyle/>
                    <a:p>
                      <a:pPr algn="l" fontAlgn="b"/>
                      <a:r>
                        <a:rPr lang="en-US" sz="1200" b="0" i="0" u="none" strike="noStrike">
                          <a:solidFill>
                            <a:srgbClr val="000000"/>
                          </a:solidFill>
                          <a:effectLst/>
                          <a:latin typeface="Calibri"/>
                        </a:rPr>
                        <a:t>5</a:t>
                      </a:r>
                    </a:p>
                  </a:txBody>
                  <a:tcPr marL="12700" marR="12700" marT="12700" marB="0" anchor="b"/>
                </a:tc>
                <a:tc>
                  <a:txBody>
                    <a:bodyPr/>
                    <a:lstStyle/>
                    <a:p>
                      <a:pPr algn="l" fontAlgn="b"/>
                      <a:r>
                        <a:rPr lang="en-US" sz="1200" b="0" i="0" u="none" strike="noStrike">
                          <a:solidFill>
                            <a:srgbClr val="000000"/>
                          </a:solidFill>
                          <a:effectLst/>
                          <a:latin typeface="Calibri"/>
                        </a:rPr>
                        <a:t>A Close Shave</a:t>
                      </a:r>
                    </a:p>
                  </a:txBody>
                  <a:tcPr marL="12700" marR="12700" marT="12700" marB="0" anchor="b">
                    <a:lnR w="12700" cap="flat" cmpd="sng" algn="ctr">
                      <a:solidFill>
                        <a:srgbClr val="000000"/>
                      </a:solidFill>
                      <a:prstDash val="solid"/>
                      <a:round/>
                      <a:headEnd type="none" w="med" len="med"/>
                      <a:tailEnd type="none" w="med" len="med"/>
                    </a:lnR>
                  </a:tcPr>
                </a:tc>
              </a:tr>
              <a:tr h="244832">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tcPr>
                </a:tc>
                <a:tc>
                  <a:txBody>
                    <a:bodyPr/>
                    <a:lstStyle/>
                    <a:p>
                      <a:pPr algn="l" fontAlgn="b"/>
                      <a:r>
                        <a:rPr lang="en-US" sz="1200" b="0" i="0" u="none" strike="noStrike">
                          <a:solidFill>
                            <a:srgbClr val="000000"/>
                          </a:solidFill>
                          <a:effectLst/>
                          <a:latin typeface="Calibri"/>
                        </a:rPr>
                        <a:t>1148</a:t>
                      </a:r>
                    </a:p>
                  </a:txBody>
                  <a:tcPr marL="12700" marR="12700" marT="12700" marB="0" anchor="b"/>
                </a:tc>
                <a:tc>
                  <a:txBody>
                    <a:bodyPr/>
                    <a:lstStyle/>
                    <a:p>
                      <a:pPr algn="l" fontAlgn="b"/>
                      <a:r>
                        <a:rPr lang="en-US" sz="1200" b="0" i="0" u="none" strike="noStrike">
                          <a:solidFill>
                            <a:srgbClr val="000000"/>
                          </a:solidFill>
                          <a:effectLst/>
                          <a:latin typeface="Calibri"/>
                        </a:rPr>
                        <a:t>5</a:t>
                      </a:r>
                    </a:p>
                  </a:txBody>
                  <a:tcPr marL="12700" marR="12700" marT="12700" marB="0" anchor="b"/>
                </a:tc>
                <a:tc>
                  <a:txBody>
                    <a:bodyPr/>
                    <a:lstStyle/>
                    <a:p>
                      <a:pPr algn="l" fontAlgn="b"/>
                      <a:r>
                        <a:rPr lang="en-US" sz="1200" b="0" i="0" u="none" strike="noStrike">
                          <a:solidFill>
                            <a:srgbClr val="000000"/>
                          </a:solidFill>
                          <a:effectLst/>
                          <a:latin typeface="Calibri"/>
                        </a:rPr>
                        <a:t>The Wrong Trousers</a:t>
                      </a:r>
                    </a:p>
                  </a:txBody>
                  <a:tcPr marL="12700" marR="12700" marT="12700" marB="0" anchor="b">
                    <a:lnR w="12700" cap="flat" cmpd="sng" algn="ctr">
                      <a:solidFill>
                        <a:srgbClr val="000000"/>
                      </a:solidFill>
                      <a:prstDash val="solid"/>
                      <a:round/>
                      <a:headEnd type="none" w="med" len="med"/>
                      <a:tailEnd type="none" w="med" len="med"/>
                    </a:lnR>
                  </a:tcPr>
                </a:tc>
              </a:tr>
              <a:tr h="187216">
                <a:tc>
                  <a:txBody>
                    <a:bodyPr/>
                    <a:lstStyle/>
                    <a:p>
                      <a:pPr algn="l" fontAlgn="b"/>
                      <a:r>
                        <a:rPr lang="en-US" sz="1200" b="0" i="0" u="none" strike="noStrike">
                          <a:solidFill>
                            <a:srgbClr val="000000"/>
                          </a:solidFill>
                          <a:effectLst/>
                          <a:latin typeface="Calibri"/>
                        </a:rPr>
                        <a:t>6041</a:t>
                      </a:r>
                    </a:p>
                  </a:txBody>
                  <a:tcPr marL="12700" marR="12700" marT="12700" marB="0" anchor="b">
                    <a:lnL w="12700" cap="flat" cmpd="sng" algn="ctr">
                      <a:solidFill>
                        <a:srgbClr val="000000"/>
                      </a:solidFill>
                      <a:prstDash val="solid"/>
                      <a:round/>
                      <a:headEnd type="none" w="med" len="med"/>
                      <a:tailEnd type="none" w="med" len="med"/>
                    </a:lnL>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1721</a:t>
                      </a:r>
                    </a:p>
                  </a:txBody>
                  <a:tcPr marL="12700" marR="12700" marT="12700" marB="0" anchor="b">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1</a:t>
                      </a:r>
                    </a:p>
                  </a:txBody>
                  <a:tcPr marL="12700" marR="12700" marT="12700" marB="0" anchor="b">
                    <a:lnB w="1270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Titanic</a:t>
                      </a:r>
                    </a:p>
                  </a:txBody>
                  <a:tcPr marL="12700" marR="12700" marT="12700" marB="0" anchor="b">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439141" y="6021288"/>
            <a:ext cx="2289659" cy="369332"/>
          </a:xfrm>
          <a:prstGeom prst="rect">
            <a:avLst/>
          </a:prstGeom>
          <a:noFill/>
        </p:spPr>
        <p:txBody>
          <a:bodyPr wrap="none" rtlCol="0">
            <a:spAutoFit/>
          </a:bodyPr>
          <a:lstStyle/>
          <a:p>
            <a:r>
              <a:rPr lang="en-US"/>
              <a:t>This is the 1M data set</a:t>
            </a:r>
          </a:p>
        </p:txBody>
      </p:sp>
      <p:sp>
        <p:nvSpPr>
          <p:cNvPr id="3" name="Rectangle 2"/>
          <p:cNvSpPr/>
          <p:nvPr/>
        </p:nvSpPr>
        <p:spPr>
          <a:xfrm>
            <a:off x="323528" y="6465978"/>
            <a:ext cx="7758608" cy="369332"/>
          </a:xfrm>
          <a:prstGeom prst="rect">
            <a:avLst/>
          </a:prstGeom>
        </p:spPr>
        <p:txBody>
          <a:bodyPr wrap="square">
            <a:spAutoFit/>
          </a:bodyPr>
          <a:lstStyle/>
          <a:p>
            <a:r>
              <a:rPr lang="de-DE"/>
              <a:t>https://github.com/larsga/py-snippets/tree/master/machine-learning/movielens</a:t>
            </a:r>
            <a:endParaRPr lang="en-US"/>
          </a:p>
        </p:txBody>
      </p:sp>
      <p:sp>
        <p:nvSpPr>
          <p:cNvPr id="5" name="Rectangle 4"/>
          <p:cNvSpPr/>
          <p:nvPr/>
        </p:nvSpPr>
        <p:spPr>
          <a:xfrm>
            <a:off x="2267744" y="5229200"/>
            <a:ext cx="2664296" cy="50405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err="1" smtClean="0">
              <a:solidFill>
                <a:schemeClr val="bg1"/>
              </a:solidFill>
              <a:latin typeface="Corbel" pitchFamily="34" charset="0"/>
              <a:ea typeface="Verdana" pitchFamily="34" charset="0"/>
              <a:cs typeface="Verdana" pitchFamily="34" charset="0"/>
            </a:endParaRPr>
          </a:p>
        </p:txBody>
      </p:sp>
      <p:sp>
        <p:nvSpPr>
          <p:cNvPr id="6" name="TextBox 5"/>
          <p:cNvSpPr txBox="1"/>
          <p:nvPr/>
        </p:nvSpPr>
        <p:spPr>
          <a:xfrm>
            <a:off x="5048716" y="5157192"/>
            <a:ext cx="4059788" cy="646331"/>
          </a:xfrm>
          <a:prstGeom prst="rect">
            <a:avLst/>
          </a:prstGeom>
          <a:noFill/>
        </p:spPr>
        <p:txBody>
          <a:bodyPr wrap="none" rtlCol="0">
            <a:spAutoFit/>
          </a:bodyPr>
          <a:lstStyle/>
          <a:p>
            <a:r>
              <a:rPr lang="en-US"/>
              <a:t>Note these. Later we’ll see Wallace &amp;</a:t>
            </a:r>
          </a:p>
          <a:p>
            <a:r>
              <a:rPr lang="en-US"/>
              <a:t>Gromit popping up in recommendations.</a:t>
            </a:r>
          </a:p>
        </p:txBody>
      </p:sp>
    </p:spTree>
    <p:extLst>
      <p:ext uri="{BB962C8B-B14F-4D97-AF65-F5344CB8AC3E}">
        <p14:creationId xmlns:p14="http://schemas.microsoft.com/office/powerpoint/2010/main" val="3167236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Root Mean Square Error</a:t>
            </a:r>
          </a:p>
        </p:txBody>
      </p:sp>
      <p:sp>
        <p:nvSpPr>
          <p:cNvPr id="3" name="Content Placeholder 2"/>
          <p:cNvSpPr>
            <a:spLocks noGrp="1"/>
          </p:cNvSpPr>
          <p:nvPr>
            <p:ph idx="1"/>
          </p:nvPr>
        </p:nvSpPr>
        <p:spPr/>
        <p:txBody>
          <a:bodyPr>
            <a:normAutofit lnSpcReduction="10000"/>
          </a:bodyPr>
          <a:lstStyle/>
          <a:p>
            <a:r>
              <a:rPr lang="en-US"/>
              <a:t>This is a measure that’s often used to judge the quality of prediction</a:t>
            </a:r>
          </a:p>
          <a:p>
            <a:pPr lvl="1"/>
            <a:r>
              <a:rPr lang="en-US"/>
              <a:t>predicted value: x</a:t>
            </a:r>
          </a:p>
          <a:p>
            <a:pPr lvl="1"/>
            <a:r>
              <a:rPr lang="en-US"/>
              <a:t>actual value: y</a:t>
            </a:r>
          </a:p>
          <a:p>
            <a:r>
              <a:rPr lang="en-US"/>
              <a:t>For each pair of values, do</a:t>
            </a:r>
          </a:p>
          <a:p>
            <a:pPr lvl="1"/>
            <a:r>
              <a:rPr lang="en-US"/>
              <a:t>(y - x)</a:t>
            </a:r>
            <a:r>
              <a:rPr lang="en-US" baseline="30000"/>
              <a:t>2</a:t>
            </a:r>
          </a:p>
          <a:p>
            <a:r>
              <a:rPr lang="en-US"/>
              <a:t>Procedure</a:t>
            </a:r>
          </a:p>
          <a:p>
            <a:pPr lvl="1"/>
            <a:r>
              <a:rPr lang="en-US"/>
              <a:t>sum over all pairs, </a:t>
            </a:r>
          </a:p>
          <a:p>
            <a:pPr lvl="1"/>
            <a:r>
              <a:rPr lang="en-US"/>
              <a:t>divide by the number of values (to get average),</a:t>
            </a:r>
          </a:p>
          <a:p>
            <a:pPr lvl="1"/>
            <a:r>
              <a:rPr lang="en-US"/>
              <a:t>take the square root of that (to undo squaring)</a:t>
            </a:r>
          </a:p>
          <a:p>
            <a:r>
              <a:rPr lang="en-US"/>
              <a:t>We use the square because</a:t>
            </a:r>
          </a:p>
          <a:p>
            <a:pPr lvl="1"/>
            <a:r>
              <a:rPr lang="en-US"/>
              <a:t>that always gives us a positive number,</a:t>
            </a:r>
          </a:p>
          <a:p>
            <a:pPr lvl="1"/>
            <a:r>
              <a:rPr lang="en-US"/>
              <a:t>it emphasizes bigger deviations</a:t>
            </a:r>
          </a:p>
        </p:txBody>
      </p:sp>
      <p:sp>
        <p:nvSpPr>
          <p:cNvPr id="4" name="Slide Number Placeholder 3"/>
          <p:cNvSpPr>
            <a:spLocks noGrp="1"/>
          </p:cNvSpPr>
          <p:nvPr>
            <p:ph type="sldNum" sz="quarter" idx="11"/>
          </p:nvPr>
        </p:nvSpPr>
        <p:spPr/>
        <p:txBody>
          <a:bodyPr/>
          <a:lstStyle/>
          <a:p>
            <a:fld id="{6C43C368-B4F5-3E41-AC60-B61C23CF3503}" type="slidenum">
              <a:rPr lang="en-US" smtClean="0"/>
              <a:pPr/>
              <a:t>55</a:t>
            </a:fld>
            <a:endParaRPr lang="en-US" dirty="0"/>
          </a:p>
        </p:txBody>
      </p:sp>
    </p:spTree>
    <p:extLst>
      <p:ext uri="{BB962C8B-B14F-4D97-AF65-F5344CB8AC3E}">
        <p14:creationId xmlns:p14="http://schemas.microsoft.com/office/powerpoint/2010/main" val="91054770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RMSE in Python</a:t>
            </a:r>
          </a:p>
        </p:txBody>
      </p:sp>
      <p:sp>
        <p:nvSpPr>
          <p:cNvPr id="3" name="Content Placeholder 2"/>
          <p:cNvSpPr>
            <a:spLocks noGrp="1"/>
          </p:cNvSpPr>
          <p:nvPr>
            <p:ph idx="1"/>
          </p:nvPr>
        </p:nvSpPr>
        <p:spPr>
          <a:xfrm>
            <a:off x="467544" y="1412776"/>
            <a:ext cx="8064896" cy="4707224"/>
          </a:xfrm>
        </p:spPr>
        <p:txBody>
          <a:bodyPr>
            <a:noAutofit/>
          </a:bodyPr>
          <a:lstStyle/>
          <a:p>
            <a:pPr marL="0" indent="0">
              <a:buNone/>
            </a:pPr>
            <a:r>
              <a:rPr lang="en-US" sz="2400"/>
              <a:t>def rmse(rating1, rating2):</a:t>
            </a:r>
          </a:p>
          <a:p>
            <a:pPr marL="0" indent="0">
              <a:buNone/>
            </a:pPr>
            <a:r>
              <a:rPr lang="en-US" sz="2400"/>
              <a:t>    sum = 0</a:t>
            </a:r>
          </a:p>
          <a:p>
            <a:pPr marL="0" indent="0">
              <a:buNone/>
            </a:pPr>
            <a:r>
              <a:rPr lang="en-US" sz="2400"/>
              <a:t>    count = 0</a:t>
            </a:r>
          </a:p>
          <a:p>
            <a:pPr marL="0" indent="0">
              <a:buNone/>
            </a:pPr>
            <a:r>
              <a:rPr lang="en-US" sz="2400"/>
              <a:t>    for (key, rating) in rating1.items():</a:t>
            </a:r>
          </a:p>
          <a:p>
            <a:pPr marL="0" indent="0">
              <a:buNone/>
            </a:pPr>
            <a:r>
              <a:rPr lang="en-US" sz="2400"/>
              <a:t>        if key in rating2:</a:t>
            </a:r>
          </a:p>
          <a:p>
            <a:pPr marL="0" indent="0">
              <a:buNone/>
            </a:pPr>
            <a:r>
              <a:rPr lang="en-US" sz="2400"/>
              <a:t>            sum += (rating2[key] - rating) ** 2</a:t>
            </a:r>
          </a:p>
          <a:p>
            <a:pPr marL="0" indent="0">
              <a:buNone/>
            </a:pPr>
            <a:r>
              <a:rPr lang="en-US" sz="2400"/>
              <a:t>            count += 1</a:t>
            </a:r>
          </a:p>
          <a:p>
            <a:pPr marL="0" indent="0">
              <a:buNone/>
            </a:pPr>
            <a:endParaRPr lang="en-US" sz="2400"/>
          </a:p>
          <a:p>
            <a:pPr marL="0" indent="0">
              <a:buNone/>
            </a:pPr>
            <a:r>
              <a:rPr lang="en-US" sz="2400"/>
              <a:t>    if not count:</a:t>
            </a:r>
          </a:p>
          <a:p>
            <a:pPr marL="0" indent="0">
              <a:buNone/>
            </a:pPr>
            <a:r>
              <a:rPr lang="en-US" sz="2400"/>
              <a:t>        return 1000000 # no common ratings, so distance is huge</a:t>
            </a:r>
          </a:p>
          <a:p>
            <a:pPr marL="0" indent="0">
              <a:buNone/>
            </a:pPr>
            <a:r>
              <a:rPr lang="en-US" sz="2400"/>
              <a:t>    </a:t>
            </a:r>
          </a:p>
          <a:p>
            <a:pPr marL="0" indent="0">
              <a:buNone/>
            </a:pPr>
            <a:r>
              <a:rPr lang="en-US" sz="2400"/>
              <a:t>    return sqrt(sum / float(count))</a:t>
            </a:r>
          </a:p>
          <a:p>
            <a:pPr marL="0" indent="0">
              <a:buNone/>
            </a:pPr>
            <a:endParaRPr lang="en-US" sz="2400"/>
          </a:p>
        </p:txBody>
      </p:sp>
      <p:sp>
        <p:nvSpPr>
          <p:cNvPr id="4" name="Slide Number Placeholder 3"/>
          <p:cNvSpPr>
            <a:spLocks noGrp="1"/>
          </p:cNvSpPr>
          <p:nvPr>
            <p:ph type="sldNum" sz="quarter" idx="11"/>
          </p:nvPr>
        </p:nvSpPr>
        <p:spPr/>
        <p:txBody>
          <a:bodyPr/>
          <a:lstStyle/>
          <a:p>
            <a:fld id="{6C43C368-B4F5-3E41-AC60-B61C23CF3503}" type="slidenum">
              <a:rPr lang="en-US" smtClean="0"/>
              <a:pPr/>
              <a:t>56</a:t>
            </a:fld>
            <a:endParaRPr lang="en-US" dirty="0"/>
          </a:p>
        </p:txBody>
      </p:sp>
    </p:spTree>
    <p:extLst>
      <p:ext uri="{BB962C8B-B14F-4D97-AF65-F5344CB8AC3E}">
        <p14:creationId xmlns:p14="http://schemas.microsoft.com/office/powerpoint/2010/main" val="403565501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Output, k=3</a:t>
            </a:r>
          </a:p>
        </p:txBody>
      </p:sp>
      <p:sp>
        <p:nvSpPr>
          <p:cNvPr id="3" name="Content Placeholder 2"/>
          <p:cNvSpPr>
            <a:spLocks noGrp="1"/>
          </p:cNvSpPr>
          <p:nvPr>
            <p:ph idx="1"/>
          </p:nvPr>
        </p:nvSpPr>
        <p:spPr>
          <a:xfrm>
            <a:off x="467544" y="1412776"/>
            <a:ext cx="7200800" cy="5040560"/>
          </a:xfrm>
        </p:spPr>
        <p:txBody>
          <a:bodyPr>
            <a:normAutofit fontScale="47500" lnSpcReduction="20000"/>
          </a:bodyPr>
          <a:lstStyle/>
          <a:p>
            <a:pPr marL="0" indent="0">
              <a:buNone/>
            </a:pPr>
            <a:r>
              <a:rPr lang="en-US">
                <a:solidFill>
                  <a:srgbClr val="000000"/>
                </a:solidFill>
                <a:latin typeface="Courier New"/>
                <a:cs typeface="Courier New"/>
              </a:rPr>
              <a:t>===== User 0 ==================================================</a:t>
            </a:r>
          </a:p>
          <a:p>
            <a:pPr marL="0" indent="0">
              <a:buNone/>
            </a:pPr>
            <a:r>
              <a:rPr lang="en-US">
                <a:solidFill>
                  <a:srgbClr val="000000"/>
                </a:solidFill>
                <a:latin typeface="Courier New"/>
                <a:cs typeface="Courier New"/>
              </a:rPr>
              <a:t>User # 14 , distance: 0.0</a:t>
            </a:r>
          </a:p>
          <a:p>
            <a:pPr marL="0" indent="0">
              <a:buNone/>
            </a:pPr>
            <a:r>
              <a:rPr lang="en-US">
                <a:solidFill>
                  <a:srgbClr val="000000"/>
                </a:solidFill>
                <a:latin typeface="Courier New"/>
                <a:cs typeface="Courier New"/>
              </a:rPr>
              <a:t>Deer Hunter, The (1978) 5    YOUR: 5</a:t>
            </a:r>
          </a:p>
          <a:p>
            <a:pPr marL="0" indent="0">
              <a:buNone/>
            </a:pPr>
            <a:endParaRPr lang="en-US">
              <a:solidFill>
                <a:srgbClr val="000000"/>
              </a:solidFill>
              <a:latin typeface="Courier New"/>
              <a:cs typeface="Courier New"/>
            </a:endParaRPr>
          </a:p>
          <a:p>
            <a:pPr marL="0" indent="0">
              <a:buNone/>
            </a:pPr>
            <a:r>
              <a:rPr lang="en-US">
                <a:solidFill>
                  <a:srgbClr val="000000"/>
                </a:solidFill>
                <a:latin typeface="Courier New"/>
                <a:cs typeface="Courier New"/>
              </a:rPr>
              <a:t>===== User 1 ==================================================</a:t>
            </a:r>
          </a:p>
          <a:p>
            <a:pPr marL="0" indent="0">
              <a:buNone/>
            </a:pPr>
            <a:r>
              <a:rPr lang="en-US">
                <a:solidFill>
                  <a:srgbClr val="000000"/>
                </a:solidFill>
                <a:latin typeface="Courier New"/>
                <a:cs typeface="Courier New"/>
              </a:rPr>
              <a:t>User # 68 , distance: 0.0</a:t>
            </a:r>
          </a:p>
          <a:p>
            <a:pPr marL="0" indent="0">
              <a:buNone/>
            </a:pPr>
            <a:r>
              <a:rPr lang="en-US">
                <a:solidFill>
                  <a:srgbClr val="000000"/>
                </a:solidFill>
                <a:latin typeface="Courier New"/>
                <a:cs typeface="Courier New"/>
              </a:rPr>
              <a:t>Close Shave, A (1995) 5    YOUR: 5</a:t>
            </a:r>
          </a:p>
          <a:p>
            <a:pPr marL="0" indent="0">
              <a:buNone/>
            </a:pPr>
            <a:endParaRPr lang="en-US">
              <a:solidFill>
                <a:srgbClr val="000000"/>
              </a:solidFill>
              <a:latin typeface="Courier New"/>
              <a:cs typeface="Courier New"/>
            </a:endParaRPr>
          </a:p>
          <a:p>
            <a:pPr marL="0" indent="0">
              <a:buNone/>
            </a:pPr>
            <a:r>
              <a:rPr lang="en-US">
                <a:solidFill>
                  <a:srgbClr val="000000"/>
                </a:solidFill>
                <a:latin typeface="Courier New"/>
                <a:cs typeface="Courier New"/>
              </a:rPr>
              <a:t>===== User 2 ==================================================</a:t>
            </a:r>
          </a:p>
          <a:p>
            <a:pPr marL="0" indent="0">
              <a:buNone/>
            </a:pPr>
            <a:r>
              <a:rPr lang="en-US">
                <a:solidFill>
                  <a:srgbClr val="000000"/>
                </a:solidFill>
                <a:latin typeface="Courier New"/>
                <a:cs typeface="Courier New"/>
              </a:rPr>
              <a:t>User # 95 , distance: 0.0</a:t>
            </a:r>
          </a:p>
          <a:p>
            <a:pPr marL="0" indent="0">
              <a:buNone/>
            </a:pPr>
            <a:r>
              <a:rPr lang="en-US">
                <a:solidFill>
                  <a:srgbClr val="000000"/>
                </a:solidFill>
                <a:latin typeface="Courier New"/>
                <a:cs typeface="Courier New"/>
              </a:rPr>
              <a:t>Big Lebowski, The (1998) 3    YOUR: 3</a:t>
            </a:r>
          </a:p>
          <a:p>
            <a:pPr marL="0" indent="0">
              <a:buNone/>
            </a:pPr>
            <a:endParaRPr lang="en-US">
              <a:solidFill>
                <a:srgbClr val="000000"/>
              </a:solidFill>
              <a:latin typeface="Courier New"/>
              <a:cs typeface="Courier New"/>
            </a:endParaRPr>
          </a:p>
          <a:p>
            <a:pPr marL="0" indent="0">
              <a:buNone/>
            </a:pPr>
            <a:r>
              <a:rPr lang="en-US">
                <a:solidFill>
                  <a:srgbClr val="000000"/>
                </a:solidFill>
                <a:latin typeface="Courier New"/>
                <a:cs typeface="Courier New"/>
              </a:rPr>
              <a:t>===== RECOMMENDATIONS =============================================</a:t>
            </a:r>
          </a:p>
          <a:p>
            <a:pPr marL="0" indent="0">
              <a:buNone/>
            </a:pPr>
            <a:r>
              <a:rPr lang="en-US">
                <a:solidFill>
                  <a:srgbClr val="000000"/>
                </a:solidFill>
                <a:latin typeface="Courier New"/>
                <a:cs typeface="Courier New"/>
              </a:rPr>
              <a:t>Chicken Run (2000) 5.0</a:t>
            </a:r>
          </a:p>
          <a:p>
            <a:pPr marL="0" indent="0">
              <a:buNone/>
            </a:pPr>
            <a:r>
              <a:rPr lang="en-US">
                <a:solidFill>
                  <a:srgbClr val="000000"/>
                </a:solidFill>
                <a:latin typeface="Courier New"/>
                <a:cs typeface="Courier New"/>
              </a:rPr>
              <a:t>Auntie Mame (1958) 5.0</a:t>
            </a:r>
          </a:p>
          <a:p>
            <a:pPr marL="0" indent="0">
              <a:buNone/>
            </a:pPr>
            <a:r>
              <a:rPr lang="en-US">
                <a:solidFill>
                  <a:srgbClr val="000000"/>
                </a:solidFill>
                <a:latin typeface="Courier New"/>
                <a:cs typeface="Courier New"/>
              </a:rPr>
              <a:t>Muppet Movie, The (1979) 5.0</a:t>
            </a:r>
          </a:p>
          <a:p>
            <a:pPr marL="0" indent="0">
              <a:buNone/>
            </a:pPr>
            <a:r>
              <a:rPr lang="en-US">
                <a:solidFill>
                  <a:srgbClr val="000000"/>
                </a:solidFill>
                <a:latin typeface="Courier New"/>
                <a:cs typeface="Courier New"/>
              </a:rPr>
              <a:t>'Night Mother (1986) 5.0</a:t>
            </a:r>
          </a:p>
          <a:p>
            <a:pPr marL="0" indent="0">
              <a:buNone/>
            </a:pPr>
            <a:r>
              <a:rPr lang="en-US">
                <a:solidFill>
                  <a:srgbClr val="000000"/>
                </a:solidFill>
                <a:latin typeface="Courier New"/>
                <a:cs typeface="Courier New"/>
              </a:rPr>
              <a:t>Goldfinger (1964) 5.0</a:t>
            </a:r>
          </a:p>
          <a:p>
            <a:pPr marL="0" indent="0">
              <a:buNone/>
            </a:pPr>
            <a:r>
              <a:rPr lang="en-US">
                <a:solidFill>
                  <a:srgbClr val="000000"/>
                </a:solidFill>
                <a:latin typeface="Courier New"/>
                <a:cs typeface="Courier New"/>
              </a:rPr>
              <a:t>Children of Paradise (Les enfants du paradis) (1945) 5.0</a:t>
            </a:r>
          </a:p>
          <a:p>
            <a:pPr marL="0" indent="0">
              <a:buNone/>
            </a:pPr>
            <a:r>
              <a:rPr lang="en-US">
                <a:solidFill>
                  <a:srgbClr val="000000"/>
                </a:solidFill>
                <a:latin typeface="Courier New"/>
                <a:cs typeface="Courier New"/>
              </a:rPr>
              <a:t>Total Recall (1990) 5.0</a:t>
            </a:r>
          </a:p>
          <a:p>
            <a:pPr marL="0" indent="0">
              <a:buNone/>
            </a:pPr>
            <a:r>
              <a:rPr lang="en-US">
                <a:solidFill>
                  <a:srgbClr val="000000"/>
                </a:solidFill>
                <a:latin typeface="Courier New"/>
                <a:cs typeface="Courier New"/>
              </a:rPr>
              <a:t>Boys Don't Cry (1999) 5.0</a:t>
            </a:r>
          </a:p>
          <a:p>
            <a:pPr marL="0" indent="0">
              <a:buNone/>
            </a:pPr>
            <a:r>
              <a:rPr lang="en-US">
                <a:solidFill>
                  <a:srgbClr val="000000"/>
                </a:solidFill>
                <a:latin typeface="Courier New"/>
                <a:cs typeface="Courier New"/>
              </a:rPr>
              <a:t>Radio Days (1987) 5.0</a:t>
            </a:r>
          </a:p>
          <a:p>
            <a:pPr marL="0" indent="0">
              <a:buNone/>
            </a:pPr>
            <a:r>
              <a:rPr lang="en-US">
                <a:solidFill>
                  <a:srgbClr val="000000"/>
                </a:solidFill>
                <a:latin typeface="Courier New"/>
                <a:cs typeface="Courier New"/>
              </a:rPr>
              <a:t>Ideal Husband, An (1999) 5.0</a:t>
            </a:r>
          </a:p>
          <a:p>
            <a:pPr marL="0" indent="0">
              <a:buNone/>
            </a:pPr>
            <a:r>
              <a:rPr lang="en-US">
                <a:solidFill>
                  <a:srgbClr val="000000"/>
                </a:solidFill>
                <a:latin typeface="Courier New"/>
                <a:cs typeface="Courier New"/>
              </a:rPr>
              <a:t>Red Violin, The (Le Violon rouge) (1998) 5.0</a:t>
            </a:r>
          </a:p>
          <a:p>
            <a:pPr marL="0" indent="0">
              <a:buNone/>
            </a:pPr>
            <a:endParaRPr lang="en-US">
              <a:solidFill>
                <a:srgbClr val="000000"/>
              </a:solidFill>
              <a:latin typeface="Courier New"/>
              <a:cs typeface="Courier New"/>
            </a:endParaRPr>
          </a:p>
        </p:txBody>
      </p:sp>
      <p:sp>
        <p:nvSpPr>
          <p:cNvPr id="4" name="Slide Number Placeholder 3"/>
          <p:cNvSpPr>
            <a:spLocks noGrp="1"/>
          </p:cNvSpPr>
          <p:nvPr>
            <p:ph type="sldNum" sz="quarter" idx="11"/>
          </p:nvPr>
        </p:nvSpPr>
        <p:spPr/>
        <p:txBody>
          <a:bodyPr/>
          <a:lstStyle/>
          <a:p>
            <a:fld id="{6C43C368-B4F5-3E41-AC60-B61C23CF3503}" type="slidenum">
              <a:rPr lang="en-US" smtClean="0"/>
              <a:pPr/>
              <a:t>57</a:t>
            </a:fld>
            <a:endParaRPr lang="en-US" dirty="0"/>
          </a:p>
        </p:txBody>
      </p:sp>
      <p:sp>
        <p:nvSpPr>
          <p:cNvPr id="5" name="TextBox 4"/>
          <p:cNvSpPr txBox="1"/>
          <p:nvPr/>
        </p:nvSpPr>
        <p:spPr>
          <a:xfrm>
            <a:off x="2627784" y="5652986"/>
            <a:ext cx="4571722" cy="1200329"/>
          </a:xfrm>
          <a:prstGeom prst="rect">
            <a:avLst/>
          </a:prstGeom>
          <a:noFill/>
        </p:spPr>
        <p:txBody>
          <a:bodyPr wrap="none" rtlCol="0">
            <a:spAutoFit/>
          </a:bodyPr>
          <a:lstStyle/>
          <a:p>
            <a:r>
              <a:rPr lang="en-US"/>
              <a:t>Distance measure: RMSE</a:t>
            </a:r>
          </a:p>
          <a:p>
            <a:r>
              <a:rPr lang="en-US"/>
              <a:t>Obvious problem: ratings agree perfectly,</a:t>
            </a:r>
          </a:p>
          <a:p>
            <a:r>
              <a:rPr lang="en-US"/>
              <a:t>but there are too few common ratings. More</a:t>
            </a:r>
          </a:p>
          <a:p>
            <a:r>
              <a:rPr lang="en-US"/>
              <a:t>ratings mean greater chance of disagreement.</a:t>
            </a:r>
          </a:p>
        </p:txBody>
      </p:sp>
    </p:spTree>
    <p:extLst>
      <p:ext uri="{BB962C8B-B14F-4D97-AF65-F5344CB8AC3E}">
        <p14:creationId xmlns:p14="http://schemas.microsoft.com/office/powerpoint/2010/main" val="325313267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RMSE 2.0</a:t>
            </a:r>
          </a:p>
        </p:txBody>
      </p:sp>
      <p:sp>
        <p:nvSpPr>
          <p:cNvPr id="3" name="Content Placeholder 2"/>
          <p:cNvSpPr>
            <a:spLocks noGrp="1"/>
          </p:cNvSpPr>
          <p:nvPr>
            <p:ph idx="1"/>
          </p:nvPr>
        </p:nvSpPr>
        <p:spPr>
          <a:xfrm>
            <a:off x="467544" y="1412776"/>
            <a:ext cx="7992888" cy="4707224"/>
          </a:xfrm>
        </p:spPr>
        <p:txBody>
          <a:bodyPr>
            <a:noAutofit/>
          </a:bodyPr>
          <a:lstStyle/>
          <a:p>
            <a:pPr marL="0" indent="0">
              <a:buNone/>
            </a:pPr>
            <a:r>
              <a:rPr lang="en-US" sz="2400"/>
              <a:t>def lmg_rmse(rating1, rating2):</a:t>
            </a:r>
          </a:p>
          <a:p>
            <a:pPr marL="0" indent="0">
              <a:buNone/>
            </a:pPr>
            <a:r>
              <a:rPr lang="en-US" sz="2400"/>
              <a:t>    </a:t>
            </a:r>
            <a:r>
              <a:rPr lang="en-US" sz="2400">
                <a:solidFill>
                  <a:schemeClr val="tx1"/>
                </a:solidFill>
              </a:rPr>
              <a:t>max_rating = 5.0</a:t>
            </a:r>
          </a:p>
          <a:p>
            <a:pPr marL="0" indent="0">
              <a:buNone/>
            </a:pPr>
            <a:r>
              <a:rPr lang="en-US" sz="2400"/>
              <a:t>    sum = 0</a:t>
            </a:r>
          </a:p>
          <a:p>
            <a:pPr marL="0" indent="0">
              <a:buNone/>
            </a:pPr>
            <a:r>
              <a:rPr lang="en-US" sz="2400"/>
              <a:t>    count = 0</a:t>
            </a:r>
          </a:p>
          <a:p>
            <a:pPr marL="0" indent="0">
              <a:buNone/>
            </a:pPr>
            <a:r>
              <a:rPr lang="en-US" sz="2400"/>
              <a:t>    for (key, rating) in rating1.items():</a:t>
            </a:r>
          </a:p>
          <a:p>
            <a:pPr marL="0" indent="0">
              <a:buNone/>
            </a:pPr>
            <a:r>
              <a:rPr lang="en-US" sz="2400"/>
              <a:t>        if key in rating2:</a:t>
            </a:r>
          </a:p>
          <a:p>
            <a:pPr marL="0" indent="0">
              <a:buNone/>
            </a:pPr>
            <a:r>
              <a:rPr lang="en-US" sz="2400"/>
              <a:t>            sum += (rating2[key] - rating) ** 2</a:t>
            </a:r>
          </a:p>
          <a:p>
            <a:pPr marL="0" indent="0">
              <a:buNone/>
            </a:pPr>
            <a:r>
              <a:rPr lang="en-US" sz="2400"/>
              <a:t>            count += 1</a:t>
            </a:r>
          </a:p>
          <a:p>
            <a:pPr marL="0" indent="0">
              <a:buNone/>
            </a:pPr>
            <a:endParaRPr lang="en-US" sz="2400"/>
          </a:p>
          <a:p>
            <a:pPr marL="0" indent="0">
              <a:buNone/>
            </a:pPr>
            <a:r>
              <a:rPr lang="en-US" sz="2400"/>
              <a:t>    if not count:</a:t>
            </a:r>
          </a:p>
          <a:p>
            <a:pPr marL="0" indent="0">
              <a:buNone/>
            </a:pPr>
            <a:r>
              <a:rPr lang="en-US" sz="2400"/>
              <a:t>        return 1000000 # no common ratings, so distance is huge</a:t>
            </a:r>
          </a:p>
          <a:p>
            <a:pPr marL="0" indent="0">
              <a:buNone/>
            </a:pPr>
            <a:r>
              <a:rPr lang="en-US" sz="2400"/>
              <a:t>    </a:t>
            </a:r>
          </a:p>
          <a:p>
            <a:pPr marL="0" indent="0">
              <a:buNone/>
            </a:pPr>
            <a:r>
              <a:rPr lang="en-US" sz="2400"/>
              <a:t>    return sqrt(sum / float(count)) </a:t>
            </a:r>
            <a:r>
              <a:rPr lang="en-US" sz="2400">
                <a:solidFill>
                  <a:srgbClr val="000000"/>
                </a:solidFill>
              </a:rPr>
              <a:t>+ (max_rating / count)</a:t>
            </a:r>
          </a:p>
          <a:p>
            <a:pPr marL="0" indent="0">
              <a:buNone/>
            </a:pPr>
            <a:endParaRPr lang="en-US" sz="2400"/>
          </a:p>
        </p:txBody>
      </p:sp>
      <p:sp>
        <p:nvSpPr>
          <p:cNvPr id="4" name="Slide Number Placeholder 3"/>
          <p:cNvSpPr>
            <a:spLocks noGrp="1"/>
          </p:cNvSpPr>
          <p:nvPr>
            <p:ph type="sldNum" sz="quarter" idx="11"/>
          </p:nvPr>
        </p:nvSpPr>
        <p:spPr/>
        <p:txBody>
          <a:bodyPr/>
          <a:lstStyle/>
          <a:p>
            <a:fld id="{6C43C368-B4F5-3E41-AC60-B61C23CF3503}" type="slidenum">
              <a:rPr lang="en-US" smtClean="0"/>
              <a:pPr/>
              <a:t>58</a:t>
            </a:fld>
            <a:endParaRPr lang="en-US" dirty="0"/>
          </a:p>
        </p:txBody>
      </p:sp>
    </p:spTree>
    <p:extLst>
      <p:ext uri="{BB962C8B-B14F-4D97-AF65-F5344CB8AC3E}">
        <p14:creationId xmlns:p14="http://schemas.microsoft.com/office/powerpoint/2010/main" val="230409161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Output, k=3, RMSE 2.0</a:t>
            </a:r>
          </a:p>
        </p:txBody>
      </p:sp>
      <p:sp>
        <p:nvSpPr>
          <p:cNvPr id="3" name="Content Placeholder 2"/>
          <p:cNvSpPr>
            <a:spLocks noGrp="1"/>
          </p:cNvSpPr>
          <p:nvPr>
            <p:ph idx="1"/>
          </p:nvPr>
        </p:nvSpPr>
        <p:spPr>
          <a:xfrm>
            <a:off x="467544" y="1412776"/>
            <a:ext cx="7200800" cy="5328592"/>
          </a:xfrm>
        </p:spPr>
        <p:txBody>
          <a:bodyPr>
            <a:normAutofit fontScale="32500" lnSpcReduction="20000"/>
          </a:bodyPr>
          <a:lstStyle/>
          <a:p>
            <a:pPr marL="0" indent="0">
              <a:buNone/>
            </a:pPr>
            <a:r>
              <a:rPr lang="en-US"/>
              <a:t>===== 0 ==================================================</a:t>
            </a:r>
          </a:p>
          <a:p>
            <a:pPr marL="0" indent="0">
              <a:buNone/>
            </a:pPr>
            <a:r>
              <a:rPr lang="en-US"/>
              <a:t>User # 3320 , distance: 1.09225018729</a:t>
            </a:r>
          </a:p>
          <a:p>
            <a:pPr marL="0" indent="0">
              <a:buNone/>
            </a:pPr>
            <a:r>
              <a:rPr lang="en-US"/>
              <a:t>Highlander III: The Sorcerer (1994) 1    YOUR: 1</a:t>
            </a:r>
          </a:p>
          <a:p>
            <a:pPr marL="0" indent="0">
              <a:buNone/>
            </a:pPr>
            <a:r>
              <a:rPr lang="en-US"/>
              <a:t>Boxing Helena (1993) 1    YOUR: 1</a:t>
            </a:r>
          </a:p>
          <a:p>
            <a:pPr marL="0" indent="0">
              <a:buNone/>
            </a:pPr>
            <a:r>
              <a:rPr lang="en-US"/>
              <a:t>Pretty Woman (1990) 2    YOUR: 2</a:t>
            </a:r>
          </a:p>
          <a:p>
            <a:pPr marL="0" indent="0">
              <a:buNone/>
            </a:pPr>
            <a:r>
              <a:rPr lang="en-US"/>
              <a:t>Close Shave, A (1995) 5    YOUR: 5</a:t>
            </a:r>
          </a:p>
          <a:p>
            <a:pPr marL="0" indent="0">
              <a:buNone/>
            </a:pPr>
            <a:r>
              <a:rPr lang="en-US"/>
              <a:t>Michael Collins (1996) 4    YOUR: 4</a:t>
            </a:r>
          </a:p>
          <a:p>
            <a:pPr marL="0" indent="0">
              <a:buNone/>
            </a:pPr>
            <a:r>
              <a:rPr lang="en-US"/>
              <a:t>Wrong Trousers, The (1993) 5    YOUR: 5</a:t>
            </a:r>
          </a:p>
          <a:p>
            <a:pPr marL="0" indent="0">
              <a:buNone/>
            </a:pPr>
            <a:r>
              <a:rPr lang="en-US"/>
              <a:t>Amistad (1997) 4    YOUR: 3</a:t>
            </a:r>
          </a:p>
          <a:p>
            <a:pPr marL="0" indent="0">
              <a:buNone/>
            </a:pPr>
            <a:endParaRPr lang="en-US"/>
          </a:p>
          <a:p>
            <a:pPr marL="0" indent="0">
              <a:buNone/>
            </a:pPr>
            <a:r>
              <a:rPr lang="en-US"/>
              <a:t>===== 1 ==================================================</a:t>
            </a:r>
          </a:p>
          <a:p>
            <a:pPr marL="0" indent="0">
              <a:buNone/>
            </a:pPr>
            <a:r>
              <a:rPr lang="en-US"/>
              <a:t>User # 2825 , distance: 1.24880819811</a:t>
            </a:r>
          </a:p>
          <a:p>
            <a:pPr marL="0" indent="0">
              <a:buNone/>
            </a:pPr>
            <a:r>
              <a:rPr lang="en-US"/>
              <a:t>Amistad (1997) 3    YOUR: 3</a:t>
            </a:r>
          </a:p>
          <a:p>
            <a:pPr marL="0" indent="0">
              <a:buNone/>
            </a:pPr>
            <a:r>
              <a:rPr lang="en-US"/>
              <a:t>English Patient, The (1996) 4    YOUR: 5</a:t>
            </a:r>
          </a:p>
          <a:p>
            <a:pPr marL="0" indent="0">
              <a:buNone/>
            </a:pPr>
            <a:r>
              <a:rPr lang="en-US"/>
              <a:t>Wrong Trousers, The (1993) 5    YOUR: 5</a:t>
            </a:r>
          </a:p>
          <a:p>
            <a:pPr marL="0" indent="0">
              <a:buNone/>
            </a:pPr>
            <a:r>
              <a:rPr lang="en-US"/>
              <a:t>Death and the Maiden (1994) 5    YOUR: 5</a:t>
            </a:r>
          </a:p>
          <a:p>
            <a:pPr marL="0" indent="0">
              <a:buNone/>
            </a:pPr>
            <a:r>
              <a:rPr lang="en-US"/>
              <a:t>Lawrence of Arabia (1962) 4    YOUR: 4</a:t>
            </a:r>
          </a:p>
          <a:p>
            <a:pPr marL="0" indent="0">
              <a:buNone/>
            </a:pPr>
            <a:r>
              <a:rPr lang="en-US"/>
              <a:t>Close Shave, A (1995) 5    YOUR: 5</a:t>
            </a:r>
          </a:p>
          <a:p>
            <a:pPr marL="0" indent="0">
              <a:buNone/>
            </a:pPr>
            <a:r>
              <a:rPr lang="en-US"/>
              <a:t>Piano, The (1993) 5    YOUR: 4</a:t>
            </a:r>
          </a:p>
          <a:p>
            <a:pPr marL="0" indent="0">
              <a:buNone/>
            </a:pPr>
            <a:endParaRPr lang="en-US"/>
          </a:p>
          <a:p>
            <a:pPr marL="0" indent="0">
              <a:buNone/>
            </a:pPr>
            <a:r>
              <a:rPr lang="en-US"/>
              <a:t>===== 2 ==================================================</a:t>
            </a:r>
          </a:p>
          <a:p>
            <a:pPr marL="0" indent="0">
              <a:buNone/>
            </a:pPr>
            <a:r>
              <a:rPr lang="en-US"/>
              <a:t>User # 1205 , distance: 1.41068360252</a:t>
            </a:r>
          </a:p>
          <a:p>
            <a:pPr marL="0" indent="0">
              <a:buNone/>
            </a:pPr>
            <a:r>
              <a:rPr lang="en-US"/>
              <a:t>Sliding Doors (1998) 4    YOUR: 3</a:t>
            </a:r>
          </a:p>
          <a:p>
            <a:pPr marL="0" indent="0">
              <a:buNone/>
            </a:pPr>
            <a:r>
              <a:rPr lang="en-US"/>
              <a:t>English Patient, The (1996) 4    YOUR: 5</a:t>
            </a:r>
          </a:p>
          <a:p>
            <a:pPr marL="0" indent="0">
              <a:buNone/>
            </a:pPr>
            <a:r>
              <a:rPr lang="en-US"/>
              <a:t>Michael Collins (1996) 4    YOUR: 4</a:t>
            </a:r>
          </a:p>
          <a:p>
            <a:pPr marL="0" indent="0">
              <a:buNone/>
            </a:pPr>
            <a:r>
              <a:rPr lang="en-US"/>
              <a:t>Close Shave, A (1995) 5    YOUR: 5</a:t>
            </a:r>
          </a:p>
          <a:p>
            <a:pPr marL="0" indent="0">
              <a:buNone/>
            </a:pPr>
            <a:r>
              <a:rPr lang="en-US"/>
              <a:t>Wrong Trousers, The (1993) 5    YOUR: 5</a:t>
            </a:r>
          </a:p>
          <a:p>
            <a:pPr marL="0" indent="0">
              <a:buNone/>
            </a:pPr>
            <a:r>
              <a:rPr lang="en-US"/>
              <a:t>Piano, The (1993) 4    YOUR: 4</a:t>
            </a:r>
          </a:p>
          <a:p>
            <a:pPr marL="0" indent="0">
              <a:buNone/>
            </a:pPr>
            <a:endParaRPr lang="en-US"/>
          </a:p>
          <a:p>
            <a:pPr marL="0" indent="0">
              <a:buNone/>
            </a:pPr>
            <a:r>
              <a:rPr lang="en-US"/>
              <a:t>===== RECOMMENDATIONS ==================================================</a:t>
            </a:r>
          </a:p>
          <a:p>
            <a:pPr marL="0" indent="0">
              <a:buNone/>
            </a:pPr>
            <a:r>
              <a:rPr lang="en-US"/>
              <a:t>Patriot, The (2000) 5.0</a:t>
            </a:r>
          </a:p>
          <a:p>
            <a:pPr marL="0" indent="0">
              <a:buNone/>
            </a:pPr>
            <a:r>
              <a:rPr lang="en-US"/>
              <a:t>Badlands (1973) 5.0</a:t>
            </a:r>
          </a:p>
          <a:p>
            <a:pPr marL="0" indent="0">
              <a:buNone/>
            </a:pPr>
            <a:r>
              <a:rPr lang="en-US"/>
              <a:t>Blood Simple (1984) 5.0</a:t>
            </a:r>
          </a:p>
          <a:p>
            <a:pPr marL="0" indent="0">
              <a:buNone/>
            </a:pPr>
            <a:r>
              <a:rPr lang="en-US"/>
              <a:t>Gold Rush, The (1925) 5.0</a:t>
            </a:r>
          </a:p>
          <a:p>
            <a:pPr marL="0" indent="0">
              <a:buNone/>
            </a:pPr>
            <a:r>
              <a:rPr lang="en-US"/>
              <a:t>Mission: Impossible 2 (2000) 5.0</a:t>
            </a:r>
          </a:p>
          <a:p>
            <a:pPr marL="0" indent="0">
              <a:buNone/>
            </a:pPr>
            <a:r>
              <a:rPr lang="en-US"/>
              <a:t>Gladiator (2000) 5.0</a:t>
            </a:r>
          </a:p>
          <a:p>
            <a:pPr marL="0" indent="0">
              <a:buNone/>
            </a:pPr>
            <a:r>
              <a:rPr lang="en-US"/>
              <a:t>Hook (1991) 5.0</a:t>
            </a:r>
          </a:p>
          <a:p>
            <a:pPr marL="0" indent="0">
              <a:buNone/>
            </a:pPr>
            <a:r>
              <a:rPr lang="en-US"/>
              <a:t>Funny Bones (1995) 5.0</a:t>
            </a:r>
          </a:p>
          <a:p>
            <a:pPr marL="0" indent="0">
              <a:buNone/>
            </a:pPr>
            <a:r>
              <a:rPr lang="en-US"/>
              <a:t>Creature Comforts (1990) 5.0</a:t>
            </a:r>
          </a:p>
          <a:p>
            <a:pPr marL="0" indent="0">
              <a:buNone/>
            </a:pPr>
            <a:r>
              <a:rPr lang="en-US"/>
              <a:t>Do the Right Thing (1989) 5.0</a:t>
            </a:r>
          </a:p>
          <a:p>
            <a:pPr marL="0" indent="0">
              <a:buNone/>
            </a:pPr>
            <a:r>
              <a:rPr lang="en-US"/>
              <a:t>Thelma &amp; Louise (1991) 5.0</a:t>
            </a:r>
          </a:p>
          <a:p>
            <a:pPr marL="0" indent="0">
              <a:buNone/>
            </a:pPr>
            <a:endParaRPr lang="en-US"/>
          </a:p>
        </p:txBody>
      </p:sp>
      <p:sp>
        <p:nvSpPr>
          <p:cNvPr id="4" name="Slide Number Placeholder 3"/>
          <p:cNvSpPr>
            <a:spLocks noGrp="1"/>
          </p:cNvSpPr>
          <p:nvPr>
            <p:ph type="sldNum" sz="quarter" idx="11"/>
          </p:nvPr>
        </p:nvSpPr>
        <p:spPr/>
        <p:txBody>
          <a:bodyPr/>
          <a:lstStyle/>
          <a:p>
            <a:fld id="{6C43C368-B4F5-3E41-AC60-B61C23CF3503}" type="slidenum">
              <a:rPr lang="en-US" smtClean="0"/>
              <a:pPr/>
              <a:t>59</a:t>
            </a:fld>
            <a:endParaRPr lang="en-US" dirty="0"/>
          </a:p>
        </p:txBody>
      </p:sp>
      <p:sp>
        <p:nvSpPr>
          <p:cNvPr id="5" name="TextBox 4"/>
          <p:cNvSpPr txBox="1"/>
          <p:nvPr/>
        </p:nvSpPr>
        <p:spPr>
          <a:xfrm>
            <a:off x="4283968" y="1628800"/>
            <a:ext cx="3880802" cy="1754327"/>
          </a:xfrm>
          <a:prstGeom prst="rect">
            <a:avLst/>
          </a:prstGeom>
          <a:noFill/>
        </p:spPr>
        <p:txBody>
          <a:bodyPr wrap="none" rtlCol="0">
            <a:spAutoFit/>
          </a:bodyPr>
          <a:lstStyle/>
          <a:p>
            <a:r>
              <a:rPr lang="en-US"/>
              <a:t>Much better choice of users</a:t>
            </a:r>
          </a:p>
          <a:p>
            <a:r>
              <a:rPr lang="en-US"/>
              <a:t>But all recommended movies are 5.0</a:t>
            </a:r>
          </a:p>
          <a:p>
            <a:r>
              <a:rPr lang="en-US"/>
              <a:t>Basically, if one user gave it 5.0, that’s</a:t>
            </a:r>
          </a:p>
          <a:p>
            <a:r>
              <a:rPr lang="en-US"/>
              <a:t>  going to beat 5.0, 5.0, and 4.0</a:t>
            </a:r>
          </a:p>
          <a:p>
            <a:r>
              <a:rPr lang="en-US"/>
              <a:t>Clearly, we need to reward movies that</a:t>
            </a:r>
          </a:p>
          <a:p>
            <a:r>
              <a:rPr lang="en-US"/>
              <a:t>  have more ratings somehow</a:t>
            </a:r>
          </a:p>
        </p:txBody>
      </p:sp>
    </p:spTree>
    <p:extLst>
      <p:ext uri="{BB962C8B-B14F-4D97-AF65-F5344CB8AC3E}">
        <p14:creationId xmlns:p14="http://schemas.microsoft.com/office/powerpoint/2010/main" val="28425632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C43C368-B4F5-3E41-AC60-B61C23CF3503}" type="slidenum">
              <a:rPr lang="en-US" smtClean="0"/>
              <a:pPr/>
              <a:t>6</a:t>
            </a:fld>
            <a:endParaRPr lang="en-US"/>
          </a:p>
        </p:txBody>
      </p:sp>
      <p:pic>
        <p:nvPicPr>
          <p:cNvPr id="3" name="Picture 2"/>
          <p:cNvPicPr>
            <a:picLocks noChangeAspect="1"/>
          </p:cNvPicPr>
          <p:nvPr/>
        </p:nvPicPr>
        <p:blipFill>
          <a:blip r:embed="rId2"/>
          <a:stretch>
            <a:fillRect/>
          </a:stretch>
        </p:blipFill>
        <p:spPr>
          <a:xfrm>
            <a:off x="0" y="114300"/>
            <a:ext cx="9144000" cy="6623478"/>
          </a:xfrm>
          <a:prstGeom prst="rect">
            <a:avLst/>
          </a:prstGeom>
        </p:spPr>
      </p:pic>
    </p:spTree>
    <p:extLst>
      <p:ext uri="{BB962C8B-B14F-4D97-AF65-F5344CB8AC3E}">
        <p14:creationId xmlns:p14="http://schemas.microsoft.com/office/powerpoint/2010/main" val="77342665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Bayesian average</a:t>
            </a:r>
          </a:p>
        </p:txBody>
      </p:sp>
      <p:sp>
        <p:nvSpPr>
          <p:cNvPr id="3" name="Content Placeholder 2"/>
          <p:cNvSpPr>
            <a:spLocks noGrp="1"/>
          </p:cNvSpPr>
          <p:nvPr>
            <p:ph idx="1"/>
          </p:nvPr>
        </p:nvSpPr>
        <p:spPr/>
        <p:txBody>
          <a:bodyPr/>
          <a:lstStyle/>
          <a:p>
            <a:r>
              <a:rPr lang="en-US"/>
              <a:t>A simple weighted average that accounts for how many ratings there are</a:t>
            </a:r>
          </a:p>
          <a:p>
            <a:r>
              <a:rPr lang="en-US"/>
              <a:t>Basically, you take the set of ratings and add </a:t>
            </a:r>
            <a:r>
              <a:rPr lang="en-US" i="1"/>
              <a:t>n</a:t>
            </a:r>
            <a:r>
              <a:rPr lang="en-US"/>
              <a:t> extra “fake” ratings of the average value</a:t>
            </a:r>
          </a:p>
          <a:p>
            <a:r>
              <a:rPr lang="en-US"/>
              <a:t>So for movies, we use the average of 3.0</a:t>
            </a:r>
          </a:p>
        </p:txBody>
      </p:sp>
      <p:sp>
        <p:nvSpPr>
          <p:cNvPr id="4" name="Slide Number Placeholder 3"/>
          <p:cNvSpPr>
            <a:spLocks noGrp="1"/>
          </p:cNvSpPr>
          <p:nvPr>
            <p:ph type="sldNum" sz="quarter" idx="11"/>
          </p:nvPr>
        </p:nvSpPr>
        <p:spPr/>
        <p:txBody>
          <a:bodyPr/>
          <a:lstStyle/>
          <a:p>
            <a:fld id="{6C43C368-B4F5-3E41-AC60-B61C23CF3503}" type="slidenum">
              <a:rPr lang="en-US" smtClean="0"/>
              <a:pPr/>
              <a:t>60</a:t>
            </a:fld>
            <a:endParaRPr lang="en-US" dirty="0"/>
          </a:p>
        </p:txBody>
      </p:sp>
      <p:sp>
        <p:nvSpPr>
          <p:cNvPr id="5" name="Rectangle 4"/>
          <p:cNvSpPr/>
          <p:nvPr/>
        </p:nvSpPr>
        <p:spPr>
          <a:xfrm>
            <a:off x="539552" y="5147900"/>
            <a:ext cx="2664296" cy="369332"/>
          </a:xfrm>
          <a:prstGeom prst="rect">
            <a:avLst/>
          </a:prstGeom>
        </p:spPr>
        <p:txBody>
          <a:bodyPr wrap="square">
            <a:spAutoFit/>
          </a:bodyPr>
          <a:lstStyle/>
          <a:p>
            <a:r>
              <a:rPr lang="en-US"/>
              <a:t>(sum(numbers) + (3.0 * n))</a:t>
            </a:r>
          </a:p>
        </p:txBody>
      </p:sp>
      <p:cxnSp>
        <p:nvCxnSpPr>
          <p:cNvPr id="7" name="Straight Connector 6"/>
          <p:cNvCxnSpPr/>
          <p:nvPr/>
        </p:nvCxnSpPr>
        <p:spPr>
          <a:xfrm>
            <a:off x="539552" y="5589240"/>
            <a:ext cx="2664296" cy="0"/>
          </a:xfrm>
          <a:prstGeom prst="line">
            <a:avLst/>
          </a:prstGeom>
          <a:ln w="28575">
            <a:solidFill>
              <a:schemeClr val="tx1"/>
            </a:solidFill>
            <a:headEnd type="none"/>
            <a:tailEnd type="none"/>
          </a:ln>
        </p:spPr>
        <p:style>
          <a:lnRef idx="1">
            <a:schemeClr val="accent2"/>
          </a:lnRef>
          <a:fillRef idx="0">
            <a:schemeClr val="accent2"/>
          </a:fillRef>
          <a:effectRef idx="0">
            <a:schemeClr val="accent2"/>
          </a:effectRef>
          <a:fontRef idx="minor">
            <a:schemeClr val="tx1"/>
          </a:fontRef>
        </p:style>
      </p:cxnSp>
      <p:sp>
        <p:nvSpPr>
          <p:cNvPr id="8" name="Rectangle 7"/>
          <p:cNvSpPr/>
          <p:nvPr/>
        </p:nvSpPr>
        <p:spPr>
          <a:xfrm>
            <a:off x="656207" y="5589240"/>
            <a:ext cx="2358977" cy="369332"/>
          </a:xfrm>
          <a:prstGeom prst="rect">
            <a:avLst/>
          </a:prstGeom>
        </p:spPr>
        <p:txBody>
          <a:bodyPr wrap="none">
            <a:spAutoFit/>
          </a:bodyPr>
          <a:lstStyle/>
          <a:p>
            <a:r>
              <a:rPr lang="en-US"/>
              <a:t>float(len(numbers) + n)</a:t>
            </a:r>
          </a:p>
        </p:txBody>
      </p:sp>
      <p:sp>
        <p:nvSpPr>
          <p:cNvPr id="11" name="Rectangle 10"/>
          <p:cNvSpPr/>
          <p:nvPr/>
        </p:nvSpPr>
        <p:spPr>
          <a:xfrm>
            <a:off x="3923928" y="4435078"/>
            <a:ext cx="4572000" cy="2308324"/>
          </a:xfrm>
          <a:prstGeom prst="rect">
            <a:avLst/>
          </a:prstGeom>
        </p:spPr>
        <p:txBody>
          <a:bodyPr>
            <a:spAutoFit/>
          </a:bodyPr>
          <a:lstStyle/>
          <a:p>
            <a:r>
              <a:rPr lang="sv-SE"/>
              <a:t>&gt;&gt;&gt; avg([5.0], 2)</a:t>
            </a:r>
          </a:p>
          <a:p>
            <a:r>
              <a:rPr lang="sv-SE"/>
              <a:t>3.6666666666666665</a:t>
            </a:r>
          </a:p>
          <a:p>
            <a:r>
              <a:rPr lang="sv-SE"/>
              <a:t>&gt;&gt;&gt; avg([5.0, 5.0], 2)</a:t>
            </a:r>
          </a:p>
          <a:p>
            <a:r>
              <a:rPr lang="sv-SE"/>
              <a:t>4.0</a:t>
            </a:r>
          </a:p>
          <a:p>
            <a:r>
              <a:rPr lang="sv-SE"/>
              <a:t>&gt;&gt;&gt; avg([5.0, 5.0, 5.0], 2)</a:t>
            </a:r>
          </a:p>
          <a:p>
            <a:r>
              <a:rPr lang="sv-SE"/>
              <a:t>4.2</a:t>
            </a:r>
          </a:p>
          <a:p>
            <a:r>
              <a:rPr lang="sv-SE"/>
              <a:t>&gt;&gt;&gt; avg([5.0, 5.0, 5.0, 5.0], 2)</a:t>
            </a:r>
          </a:p>
          <a:p>
            <a:r>
              <a:rPr lang="sv-SE"/>
              <a:t>4.333333333333333</a:t>
            </a:r>
          </a:p>
        </p:txBody>
      </p:sp>
    </p:spTree>
    <p:extLst>
      <p:ext uri="{BB962C8B-B14F-4D97-AF65-F5344CB8AC3E}">
        <p14:creationId xmlns:p14="http://schemas.microsoft.com/office/powerpoint/2010/main" val="90254182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With k=3</a:t>
            </a:r>
          </a:p>
        </p:txBody>
      </p:sp>
      <p:sp>
        <p:nvSpPr>
          <p:cNvPr id="3" name="Content Placeholder 2"/>
          <p:cNvSpPr>
            <a:spLocks noGrp="1"/>
          </p:cNvSpPr>
          <p:nvPr>
            <p:ph idx="1"/>
          </p:nvPr>
        </p:nvSpPr>
        <p:spPr/>
        <p:txBody>
          <a:bodyPr>
            <a:normAutofit fontScale="92500" lnSpcReduction="10000"/>
          </a:bodyPr>
          <a:lstStyle/>
          <a:p>
            <a:pPr marL="0" indent="0">
              <a:buNone/>
            </a:pPr>
            <a:r>
              <a:rPr lang="en-US"/>
              <a:t>===== RECOMMENDATIONS ===============</a:t>
            </a:r>
          </a:p>
          <a:p>
            <a:pPr marL="0" indent="0">
              <a:buNone/>
            </a:pPr>
            <a:r>
              <a:rPr lang="en-US"/>
              <a:t>Truman Show, The (1998) 4.2</a:t>
            </a:r>
          </a:p>
          <a:p>
            <a:pPr marL="0" indent="0">
              <a:buNone/>
            </a:pPr>
            <a:r>
              <a:rPr lang="en-US"/>
              <a:t>Say Anything... (1989) 4.0</a:t>
            </a:r>
          </a:p>
          <a:p>
            <a:pPr marL="0" indent="0">
              <a:buNone/>
            </a:pPr>
            <a:r>
              <a:rPr lang="en-US">
                <a:solidFill>
                  <a:srgbClr val="FF0000"/>
                </a:solidFill>
              </a:rPr>
              <a:t>Jerry Maguire (1996) 4.0</a:t>
            </a:r>
          </a:p>
          <a:p>
            <a:pPr marL="0" indent="0">
              <a:buNone/>
            </a:pPr>
            <a:r>
              <a:rPr lang="en-US"/>
              <a:t>Groundhog Day (1993) 4.0</a:t>
            </a:r>
          </a:p>
          <a:p>
            <a:pPr marL="0" indent="0">
              <a:buNone/>
            </a:pPr>
            <a:r>
              <a:rPr lang="en-US"/>
              <a:t>Monty Python and the Holy Grail (1974) 4.0</a:t>
            </a:r>
          </a:p>
          <a:p>
            <a:pPr marL="0" indent="0">
              <a:buNone/>
            </a:pPr>
            <a:r>
              <a:rPr lang="en-US"/>
              <a:t>Big Night (1996) 4.0</a:t>
            </a:r>
          </a:p>
          <a:p>
            <a:pPr marL="0" indent="0">
              <a:buNone/>
            </a:pPr>
            <a:r>
              <a:rPr lang="en-US">
                <a:solidFill>
                  <a:srgbClr val="FF0000"/>
                </a:solidFill>
              </a:rPr>
              <a:t>Babe (1995) 4.0</a:t>
            </a:r>
          </a:p>
          <a:p>
            <a:pPr marL="0" indent="0">
              <a:buNone/>
            </a:pPr>
            <a:r>
              <a:rPr lang="en-US"/>
              <a:t>What About Bob? (1991) 3.75</a:t>
            </a:r>
          </a:p>
          <a:p>
            <a:pPr marL="0" indent="0">
              <a:buNone/>
            </a:pPr>
            <a:r>
              <a:rPr lang="en-US"/>
              <a:t>Howards End (1992) 3.75</a:t>
            </a:r>
          </a:p>
          <a:p>
            <a:pPr marL="0" indent="0">
              <a:buNone/>
            </a:pPr>
            <a:r>
              <a:rPr lang="en-US"/>
              <a:t>Winslow Boy, The (1998) 3.75</a:t>
            </a:r>
          </a:p>
          <a:p>
            <a:pPr marL="0" indent="0">
              <a:buNone/>
            </a:pPr>
            <a:r>
              <a:rPr lang="en-US">
                <a:solidFill>
                  <a:srgbClr val="FF0000"/>
                </a:solidFill>
              </a:rPr>
              <a:t>Shakespeare in Love (1998) 3.75</a:t>
            </a:r>
          </a:p>
          <a:p>
            <a:pPr marL="0" indent="0">
              <a:buNone/>
            </a:pPr>
            <a:endParaRPr lang="en-US"/>
          </a:p>
        </p:txBody>
      </p:sp>
      <p:sp>
        <p:nvSpPr>
          <p:cNvPr id="4" name="Slide Number Placeholder 3"/>
          <p:cNvSpPr>
            <a:spLocks noGrp="1"/>
          </p:cNvSpPr>
          <p:nvPr>
            <p:ph type="sldNum" sz="quarter" idx="11"/>
          </p:nvPr>
        </p:nvSpPr>
        <p:spPr/>
        <p:txBody>
          <a:bodyPr/>
          <a:lstStyle/>
          <a:p>
            <a:fld id="{6C43C368-B4F5-3E41-AC60-B61C23CF3503}" type="slidenum">
              <a:rPr lang="en-US" smtClean="0"/>
              <a:pPr/>
              <a:t>61</a:t>
            </a:fld>
            <a:endParaRPr lang="en-US" dirty="0"/>
          </a:p>
        </p:txBody>
      </p:sp>
      <p:sp>
        <p:nvSpPr>
          <p:cNvPr id="5" name="TextBox 4"/>
          <p:cNvSpPr txBox="1"/>
          <p:nvPr/>
        </p:nvSpPr>
        <p:spPr>
          <a:xfrm>
            <a:off x="5580112" y="4725144"/>
            <a:ext cx="3456314" cy="923330"/>
          </a:xfrm>
          <a:prstGeom prst="rect">
            <a:avLst/>
          </a:prstGeom>
          <a:noFill/>
        </p:spPr>
        <p:txBody>
          <a:bodyPr wrap="none" rtlCol="0">
            <a:spAutoFit/>
          </a:bodyPr>
          <a:lstStyle/>
          <a:p>
            <a:r>
              <a:rPr lang="en-US"/>
              <a:t>Not very good, but k=3 makes us</a:t>
            </a:r>
          </a:p>
          <a:p>
            <a:r>
              <a:rPr lang="en-US" i="1"/>
              <a:t>very</a:t>
            </a:r>
            <a:r>
              <a:rPr lang="en-US"/>
              <a:t> dependent on those specific 3</a:t>
            </a:r>
          </a:p>
          <a:p>
            <a:r>
              <a:rPr lang="en-US"/>
              <a:t>users</a:t>
            </a:r>
            <a:r>
              <a:rPr lang="en-US" i="1"/>
              <a:t>.</a:t>
            </a:r>
          </a:p>
        </p:txBody>
      </p:sp>
    </p:spTree>
    <p:extLst>
      <p:ext uri="{BB962C8B-B14F-4D97-AF65-F5344CB8AC3E}">
        <p14:creationId xmlns:p14="http://schemas.microsoft.com/office/powerpoint/2010/main" val="367610990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With k=10</a:t>
            </a:r>
          </a:p>
        </p:txBody>
      </p:sp>
      <p:sp>
        <p:nvSpPr>
          <p:cNvPr id="3" name="Content Placeholder 2"/>
          <p:cNvSpPr>
            <a:spLocks noGrp="1"/>
          </p:cNvSpPr>
          <p:nvPr>
            <p:ph idx="1"/>
          </p:nvPr>
        </p:nvSpPr>
        <p:spPr/>
        <p:txBody>
          <a:bodyPr>
            <a:normAutofit fontScale="92500" lnSpcReduction="20000"/>
          </a:bodyPr>
          <a:lstStyle/>
          <a:p>
            <a:pPr marL="0" indent="0">
              <a:buNone/>
            </a:pPr>
            <a:r>
              <a:rPr lang="en-US"/>
              <a:t>===== RECOMMENDATIONS ===============</a:t>
            </a:r>
          </a:p>
          <a:p>
            <a:pPr marL="0" indent="0">
              <a:buNone/>
            </a:pPr>
            <a:r>
              <a:rPr lang="en-US"/>
              <a:t>Groundhog Day (1993) 4.55555555556</a:t>
            </a:r>
          </a:p>
          <a:p>
            <a:pPr marL="0" indent="0">
              <a:buNone/>
            </a:pPr>
            <a:r>
              <a:rPr lang="en-US">
                <a:solidFill>
                  <a:srgbClr val="FF0000"/>
                </a:solidFill>
              </a:rPr>
              <a:t>Annie Hall (1977) 4.4</a:t>
            </a:r>
          </a:p>
          <a:p>
            <a:pPr marL="0" indent="0">
              <a:buNone/>
            </a:pPr>
            <a:r>
              <a:rPr lang="en-US"/>
              <a:t>One Flew Over the Cuckoo's Nest (1975) 4.375</a:t>
            </a:r>
          </a:p>
          <a:p>
            <a:pPr marL="0" indent="0">
              <a:buNone/>
            </a:pPr>
            <a:r>
              <a:rPr lang="en-US"/>
              <a:t>Fargo (1996) 4.36363636364</a:t>
            </a:r>
          </a:p>
          <a:p>
            <a:pPr marL="0" indent="0">
              <a:buNone/>
            </a:pPr>
            <a:r>
              <a:rPr lang="en-US"/>
              <a:t>Wallace &amp; Gromit: The Best of Aardman Animation (1996) 4.33333333333</a:t>
            </a:r>
          </a:p>
          <a:p>
            <a:pPr marL="0" indent="0">
              <a:buNone/>
            </a:pPr>
            <a:r>
              <a:rPr lang="en-US"/>
              <a:t>Do the Right Thing (1989) 4.28571428571</a:t>
            </a:r>
          </a:p>
          <a:p>
            <a:pPr marL="0" indent="0">
              <a:buNone/>
            </a:pPr>
            <a:r>
              <a:rPr lang="en-US"/>
              <a:t>Princess Bride, The (1987) 4.28571428571</a:t>
            </a:r>
          </a:p>
          <a:p>
            <a:pPr marL="0" indent="0">
              <a:buNone/>
            </a:pPr>
            <a:r>
              <a:rPr lang="en-US"/>
              <a:t>Welcome to the Dollhouse (1995) 4.28571428571</a:t>
            </a:r>
          </a:p>
          <a:p>
            <a:pPr marL="0" indent="0">
              <a:buNone/>
            </a:pPr>
            <a:r>
              <a:rPr lang="en-US"/>
              <a:t>Wizard of Oz, The (1939) 4.25</a:t>
            </a:r>
          </a:p>
          <a:p>
            <a:pPr marL="0" indent="0">
              <a:buNone/>
            </a:pPr>
            <a:r>
              <a:rPr lang="en-US"/>
              <a:t>Blood Simple (1984) 4.22222222222</a:t>
            </a:r>
          </a:p>
          <a:p>
            <a:pPr marL="0" indent="0">
              <a:buNone/>
            </a:pPr>
            <a:r>
              <a:rPr lang="en-US"/>
              <a:t>Rushmore (1998) 4.2</a:t>
            </a:r>
          </a:p>
          <a:p>
            <a:pPr marL="0" indent="0">
              <a:buNone/>
            </a:pPr>
            <a:endParaRPr lang="en-US"/>
          </a:p>
        </p:txBody>
      </p:sp>
      <p:sp>
        <p:nvSpPr>
          <p:cNvPr id="4" name="Slide Number Placeholder 3"/>
          <p:cNvSpPr>
            <a:spLocks noGrp="1"/>
          </p:cNvSpPr>
          <p:nvPr>
            <p:ph type="sldNum" sz="quarter" idx="11"/>
          </p:nvPr>
        </p:nvSpPr>
        <p:spPr/>
        <p:txBody>
          <a:bodyPr/>
          <a:lstStyle/>
          <a:p>
            <a:fld id="{6C43C368-B4F5-3E41-AC60-B61C23CF3503}" type="slidenum">
              <a:rPr lang="en-US" smtClean="0"/>
              <a:pPr/>
              <a:t>62</a:t>
            </a:fld>
            <a:endParaRPr lang="en-US" dirty="0"/>
          </a:p>
        </p:txBody>
      </p:sp>
      <p:sp>
        <p:nvSpPr>
          <p:cNvPr id="5" name="TextBox 4"/>
          <p:cNvSpPr txBox="1"/>
          <p:nvPr/>
        </p:nvSpPr>
        <p:spPr>
          <a:xfrm>
            <a:off x="5796136" y="476672"/>
            <a:ext cx="1844657" cy="369332"/>
          </a:xfrm>
          <a:prstGeom prst="rect">
            <a:avLst/>
          </a:prstGeom>
          <a:noFill/>
        </p:spPr>
        <p:txBody>
          <a:bodyPr wrap="none" rtlCol="0">
            <a:spAutoFit/>
          </a:bodyPr>
          <a:lstStyle/>
          <a:p>
            <a:r>
              <a:rPr lang="en-US"/>
              <a:t>Definitely better.</a:t>
            </a:r>
            <a:endParaRPr lang="en-US" i="1"/>
          </a:p>
        </p:txBody>
      </p:sp>
    </p:spTree>
    <p:extLst>
      <p:ext uri="{BB962C8B-B14F-4D97-AF65-F5344CB8AC3E}">
        <p14:creationId xmlns:p14="http://schemas.microsoft.com/office/powerpoint/2010/main" val="23182327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With k=50</a:t>
            </a:r>
          </a:p>
        </p:txBody>
      </p:sp>
      <p:sp>
        <p:nvSpPr>
          <p:cNvPr id="3" name="Content Placeholder 2"/>
          <p:cNvSpPr>
            <a:spLocks noGrp="1"/>
          </p:cNvSpPr>
          <p:nvPr>
            <p:ph idx="1"/>
          </p:nvPr>
        </p:nvSpPr>
        <p:spPr/>
        <p:txBody>
          <a:bodyPr>
            <a:normAutofit fontScale="85000" lnSpcReduction="10000"/>
          </a:bodyPr>
          <a:lstStyle/>
          <a:p>
            <a:pPr marL="0" indent="0">
              <a:buNone/>
            </a:pPr>
            <a:r>
              <a:rPr lang="en-US"/>
              <a:t>===== RECOMMENDATIONS ===============</a:t>
            </a:r>
          </a:p>
          <a:p>
            <a:pPr marL="0" indent="0">
              <a:buNone/>
            </a:pPr>
            <a:r>
              <a:rPr lang="en-US"/>
              <a:t>Wallace &amp; Gromit: The Best of Aardman Animation (1996) 4.55</a:t>
            </a:r>
          </a:p>
          <a:p>
            <a:pPr marL="0" indent="0">
              <a:buNone/>
            </a:pPr>
            <a:r>
              <a:rPr lang="en-US"/>
              <a:t>Roger &amp; Me (1989) 4.5</a:t>
            </a:r>
          </a:p>
          <a:p>
            <a:pPr marL="0" indent="0">
              <a:buNone/>
            </a:pPr>
            <a:r>
              <a:rPr lang="en-US"/>
              <a:t>Waiting for Guffman (1996) 4.5</a:t>
            </a:r>
          </a:p>
          <a:p>
            <a:pPr marL="0" indent="0">
              <a:buNone/>
            </a:pPr>
            <a:r>
              <a:rPr lang="en-US"/>
              <a:t>Grand Day Out, A (1992) 4.5</a:t>
            </a:r>
          </a:p>
          <a:p>
            <a:pPr marL="0" indent="0">
              <a:buNone/>
            </a:pPr>
            <a:r>
              <a:rPr lang="en-US"/>
              <a:t>Creature Comforts (1990) 4.46666666667</a:t>
            </a:r>
          </a:p>
          <a:p>
            <a:pPr marL="0" indent="0">
              <a:buNone/>
            </a:pPr>
            <a:r>
              <a:rPr lang="en-US"/>
              <a:t>Fargo (1996) 4.46511627907</a:t>
            </a:r>
          </a:p>
          <a:p>
            <a:pPr marL="0" indent="0">
              <a:buNone/>
            </a:pPr>
            <a:r>
              <a:rPr lang="en-US"/>
              <a:t>Godfather, The (1972) 4.45161290323</a:t>
            </a:r>
          </a:p>
          <a:p>
            <a:pPr marL="0" indent="0">
              <a:buNone/>
            </a:pPr>
            <a:r>
              <a:rPr lang="en-US"/>
              <a:t>Raising Arizona (1987) 4.4347826087</a:t>
            </a:r>
          </a:p>
          <a:p>
            <a:pPr marL="0" indent="0">
              <a:buNone/>
            </a:pPr>
            <a:r>
              <a:rPr lang="en-US"/>
              <a:t>City Lights (1931) 4.42857142857</a:t>
            </a:r>
          </a:p>
          <a:p>
            <a:pPr marL="0" indent="0">
              <a:buNone/>
            </a:pPr>
            <a:r>
              <a:rPr lang="en-US"/>
              <a:t>Usual Suspects, The (1995) 4.41666666667</a:t>
            </a:r>
          </a:p>
          <a:p>
            <a:pPr marL="0" indent="0">
              <a:buNone/>
            </a:pPr>
            <a:r>
              <a:rPr lang="en-US"/>
              <a:t>Manchurian Candidate, The (1962) 4.41176470588</a:t>
            </a:r>
          </a:p>
          <a:p>
            <a:pPr marL="0" indent="0">
              <a:buNone/>
            </a:pPr>
            <a:endParaRPr lang="en-US"/>
          </a:p>
        </p:txBody>
      </p:sp>
      <p:sp>
        <p:nvSpPr>
          <p:cNvPr id="4" name="Slide Number Placeholder 3"/>
          <p:cNvSpPr>
            <a:spLocks noGrp="1"/>
          </p:cNvSpPr>
          <p:nvPr>
            <p:ph type="sldNum" sz="quarter" idx="11"/>
          </p:nvPr>
        </p:nvSpPr>
        <p:spPr/>
        <p:txBody>
          <a:bodyPr/>
          <a:lstStyle/>
          <a:p>
            <a:fld id="{6C43C368-B4F5-3E41-AC60-B61C23CF3503}" type="slidenum">
              <a:rPr lang="en-US" smtClean="0"/>
              <a:pPr/>
              <a:t>63</a:t>
            </a:fld>
            <a:endParaRPr lang="en-US" dirty="0"/>
          </a:p>
        </p:txBody>
      </p:sp>
    </p:spTree>
    <p:extLst>
      <p:ext uri="{BB962C8B-B14F-4D97-AF65-F5344CB8AC3E}">
        <p14:creationId xmlns:p14="http://schemas.microsoft.com/office/powerpoint/2010/main" val="236989583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With k = 2,000,000</a:t>
            </a:r>
          </a:p>
        </p:txBody>
      </p:sp>
      <p:sp>
        <p:nvSpPr>
          <p:cNvPr id="3" name="Content Placeholder 2"/>
          <p:cNvSpPr>
            <a:spLocks noGrp="1"/>
          </p:cNvSpPr>
          <p:nvPr>
            <p:ph idx="1"/>
          </p:nvPr>
        </p:nvSpPr>
        <p:spPr/>
        <p:txBody>
          <a:bodyPr/>
          <a:lstStyle/>
          <a:p>
            <a:r>
              <a:rPr lang="en-US"/>
              <a:t>If we did that, what results would we get?</a:t>
            </a:r>
          </a:p>
        </p:txBody>
      </p:sp>
      <p:sp>
        <p:nvSpPr>
          <p:cNvPr id="4" name="Slide Number Placeholder 3"/>
          <p:cNvSpPr>
            <a:spLocks noGrp="1"/>
          </p:cNvSpPr>
          <p:nvPr>
            <p:ph type="sldNum" sz="quarter" idx="11"/>
          </p:nvPr>
        </p:nvSpPr>
        <p:spPr/>
        <p:txBody>
          <a:bodyPr/>
          <a:lstStyle/>
          <a:p>
            <a:fld id="{6C43C368-B4F5-3E41-AC60-B61C23CF3503}" type="slidenum">
              <a:rPr lang="en-US" smtClean="0"/>
              <a:pPr/>
              <a:t>64</a:t>
            </a:fld>
            <a:endParaRPr lang="en-US" dirty="0"/>
          </a:p>
        </p:txBody>
      </p:sp>
    </p:spTree>
    <p:extLst>
      <p:ext uri="{BB962C8B-B14F-4D97-AF65-F5344CB8AC3E}">
        <p14:creationId xmlns:p14="http://schemas.microsoft.com/office/powerpoint/2010/main" val="201206910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Normalization</a:t>
            </a:r>
          </a:p>
        </p:txBody>
      </p:sp>
      <p:sp>
        <p:nvSpPr>
          <p:cNvPr id="3" name="Content Placeholder 2"/>
          <p:cNvSpPr>
            <a:spLocks noGrp="1"/>
          </p:cNvSpPr>
          <p:nvPr>
            <p:ph idx="1"/>
          </p:nvPr>
        </p:nvSpPr>
        <p:spPr/>
        <p:txBody>
          <a:bodyPr/>
          <a:lstStyle/>
          <a:p>
            <a:r>
              <a:rPr lang="en-US"/>
              <a:t>People use the scale differently</a:t>
            </a:r>
          </a:p>
          <a:p>
            <a:pPr lvl="1"/>
            <a:r>
              <a:rPr lang="en-US"/>
              <a:t>some give only 4s and 5s</a:t>
            </a:r>
          </a:p>
          <a:p>
            <a:pPr lvl="1"/>
            <a:r>
              <a:rPr lang="en-US"/>
              <a:t>others give only 1s</a:t>
            </a:r>
          </a:p>
          <a:p>
            <a:pPr lvl="1"/>
            <a:r>
              <a:rPr lang="en-US"/>
              <a:t>some give only 1s and 5s</a:t>
            </a:r>
          </a:p>
          <a:p>
            <a:pPr lvl="1"/>
            <a:r>
              <a:rPr lang="en-US"/>
              <a:t>etc</a:t>
            </a:r>
          </a:p>
          <a:p>
            <a:r>
              <a:rPr lang="en-US"/>
              <a:t>Should have normalized user ratings before using them</a:t>
            </a:r>
          </a:p>
          <a:p>
            <a:pPr lvl="1"/>
            <a:r>
              <a:rPr lang="en-US"/>
              <a:t>before comparison</a:t>
            </a:r>
          </a:p>
          <a:p>
            <a:pPr lvl="1"/>
            <a:r>
              <a:rPr lang="en-US"/>
              <a:t>and before averaging ratings from neighbours</a:t>
            </a:r>
          </a:p>
        </p:txBody>
      </p:sp>
      <p:sp>
        <p:nvSpPr>
          <p:cNvPr id="4" name="Slide Number Placeholder 3"/>
          <p:cNvSpPr>
            <a:spLocks noGrp="1"/>
          </p:cNvSpPr>
          <p:nvPr>
            <p:ph type="sldNum" sz="quarter" idx="11"/>
          </p:nvPr>
        </p:nvSpPr>
        <p:spPr/>
        <p:txBody>
          <a:bodyPr/>
          <a:lstStyle/>
          <a:p>
            <a:fld id="{6C43C368-B4F5-3E41-AC60-B61C23CF3503}" type="slidenum">
              <a:rPr lang="en-US" smtClean="0"/>
              <a:pPr/>
              <a:t>65</a:t>
            </a:fld>
            <a:endParaRPr lang="en-US" dirty="0"/>
          </a:p>
        </p:txBody>
      </p:sp>
    </p:spTree>
    <p:extLst>
      <p:ext uri="{BB962C8B-B14F-4D97-AF65-F5344CB8AC3E}">
        <p14:creationId xmlns:p14="http://schemas.microsoft.com/office/powerpoint/2010/main" val="225095685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Naïve Bayes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66</a:t>
            </a:fld>
            <a:endParaRPr lang="en-US" dirty="0"/>
          </a:p>
        </p:txBody>
      </p:sp>
    </p:spTree>
    <p:extLst>
      <p:ext uri="{BB962C8B-B14F-4D97-AF65-F5344CB8AC3E}">
        <p14:creationId xmlns:p14="http://schemas.microsoft.com/office/powerpoint/2010/main" val="137412678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Bayes’s Theorem</a:t>
            </a:r>
          </a:p>
        </p:txBody>
      </p:sp>
      <p:sp>
        <p:nvSpPr>
          <p:cNvPr id="3" name="Slide Number Placeholder 2"/>
          <p:cNvSpPr>
            <a:spLocks noGrp="1"/>
          </p:cNvSpPr>
          <p:nvPr>
            <p:ph type="sldNum" sz="quarter" idx="11"/>
          </p:nvPr>
        </p:nvSpPr>
        <p:spPr/>
        <p:txBody>
          <a:bodyPr/>
          <a:lstStyle/>
          <a:p>
            <a:fld id="{6C43C368-B4F5-3E41-AC60-B61C23CF3503}" type="slidenum">
              <a:rPr lang="en-US" smtClean="0"/>
              <a:pPr/>
              <a:t>67</a:t>
            </a:fld>
            <a:endParaRPr lang="en-US" dirty="0"/>
          </a:p>
        </p:txBody>
      </p:sp>
      <p:sp>
        <p:nvSpPr>
          <p:cNvPr id="4" name="Content Placeholder 3"/>
          <p:cNvSpPr>
            <a:spLocks noGrp="1"/>
          </p:cNvSpPr>
          <p:nvPr>
            <p:ph idx="1"/>
          </p:nvPr>
        </p:nvSpPr>
        <p:spPr/>
        <p:txBody>
          <a:bodyPr/>
          <a:lstStyle/>
          <a:p>
            <a:r>
              <a:rPr lang="en-US"/>
              <a:t>Basically a theorem for combining probabilities</a:t>
            </a:r>
          </a:p>
          <a:p>
            <a:pPr lvl="1"/>
            <a:r>
              <a:rPr lang="en-US"/>
              <a:t>I’ve observed A, which indicates H is true with probability 70%</a:t>
            </a:r>
          </a:p>
          <a:p>
            <a:pPr lvl="1"/>
            <a:r>
              <a:rPr lang="en-US"/>
              <a:t>I’ve also observed B, which indicates H is true with probability 85%</a:t>
            </a:r>
          </a:p>
          <a:p>
            <a:pPr lvl="1"/>
            <a:r>
              <a:rPr lang="en-US"/>
              <a:t>what should I conclude?</a:t>
            </a:r>
          </a:p>
          <a:p>
            <a:r>
              <a:rPr lang="en-US"/>
              <a:t>Naïve Bayes is basically using this theorem</a:t>
            </a:r>
          </a:p>
          <a:p>
            <a:pPr lvl="1"/>
            <a:r>
              <a:rPr lang="en-US"/>
              <a:t>with the assumption that A and B are indepedent</a:t>
            </a:r>
          </a:p>
          <a:p>
            <a:pPr lvl="1"/>
            <a:r>
              <a:rPr lang="en-US"/>
              <a:t>this assumption is nearly always false, hence “naïve”</a:t>
            </a:r>
          </a:p>
        </p:txBody>
      </p:sp>
    </p:spTree>
    <p:extLst>
      <p:ext uri="{BB962C8B-B14F-4D97-AF65-F5344CB8AC3E}">
        <p14:creationId xmlns:p14="http://schemas.microsoft.com/office/powerpoint/2010/main" val="73549798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40863" y="3284984"/>
            <a:ext cx="4675353" cy="927010"/>
          </a:xfrm>
          <a:prstGeom prst="rect">
            <a:avLst/>
          </a:prstGeom>
        </p:spPr>
      </p:pic>
      <p:pic>
        <p:nvPicPr>
          <p:cNvPr id="6" name="Picture 5"/>
          <p:cNvPicPr>
            <a:picLocks noChangeAspect="1"/>
          </p:cNvPicPr>
          <p:nvPr/>
        </p:nvPicPr>
        <p:blipFill>
          <a:blip r:embed="rId3"/>
          <a:stretch>
            <a:fillRect/>
          </a:stretch>
        </p:blipFill>
        <p:spPr>
          <a:xfrm>
            <a:off x="1840863" y="2204864"/>
            <a:ext cx="4675353" cy="927010"/>
          </a:xfrm>
          <a:prstGeom prst="rect">
            <a:avLst/>
          </a:prstGeom>
        </p:spPr>
      </p:pic>
      <p:sp>
        <p:nvSpPr>
          <p:cNvPr id="2" name="Title 1"/>
          <p:cNvSpPr>
            <a:spLocks noGrp="1"/>
          </p:cNvSpPr>
          <p:nvPr>
            <p:ph type="title"/>
          </p:nvPr>
        </p:nvSpPr>
        <p:spPr/>
        <p:txBody>
          <a:bodyPr/>
          <a:lstStyle/>
          <a:p>
            <a:r>
              <a:rPr lang="en-US"/>
              <a:t>Simple example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68</a:t>
            </a:fld>
            <a:endParaRPr lang="en-US" dirty="0"/>
          </a:p>
        </p:txBody>
      </p:sp>
      <p:sp>
        <p:nvSpPr>
          <p:cNvPr id="4" name="Content Placeholder 3"/>
          <p:cNvSpPr>
            <a:spLocks noGrp="1"/>
          </p:cNvSpPr>
          <p:nvPr>
            <p:ph idx="1"/>
          </p:nvPr>
        </p:nvSpPr>
        <p:spPr/>
        <p:txBody>
          <a:bodyPr/>
          <a:lstStyle/>
          <a:p>
            <a:r>
              <a:rPr lang="en-US"/>
              <a:t>Is the coin fair or not?</a:t>
            </a:r>
          </a:p>
          <a:p>
            <a:pPr lvl="1"/>
            <a:r>
              <a:rPr lang="en-US"/>
              <a:t>we throw it 10 times, get 9 heads and one tail</a:t>
            </a:r>
          </a:p>
          <a:p>
            <a:pPr lvl="1"/>
            <a:endParaRPr lang="en-US"/>
          </a:p>
          <a:p>
            <a:pPr marL="457200" lvl="1" indent="0">
              <a:buNone/>
            </a:pPr>
            <a:endParaRPr lang="en-US"/>
          </a:p>
          <a:p>
            <a:pPr lvl="1"/>
            <a:r>
              <a:rPr lang="en-US"/>
              <a:t>we try again, get 8 heads and two tails</a:t>
            </a:r>
          </a:p>
          <a:p>
            <a:pPr marL="457200" lvl="1" indent="0">
              <a:buNone/>
            </a:pPr>
            <a:endParaRPr lang="en-US"/>
          </a:p>
          <a:p>
            <a:pPr marL="457200" lvl="1" indent="0">
              <a:buNone/>
            </a:pPr>
            <a:endParaRPr lang="en-US"/>
          </a:p>
          <a:p>
            <a:r>
              <a:rPr lang="en-US"/>
              <a:t>What do we know now?</a:t>
            </a:r>
          </a:p>
          <a:p>
            <a:pPr lvl="1"/>
            <a:r>
              <a:rPr lang="en-US"/>
              <a:t>can combine data and recompute</a:t>
            </a:r>
          </a:p>
          <a:p>
            <a:pPr lvl="1"/>
            <a:r>
              <a:rPr lang="en-US"/>
              <a:t>or just use Bayes’s Theorem directly</a:t>
            </a:r>
          </a:p>
          <a:p>
            <a:pPr lvl="1"/>
            <a:endParaRPr lang="en-US"/>
          </a:p>
        </p:txBody>
      </p:sp>
      <p:sp>
        <p:nvSpPr>
          <p:cNvPr id="5" name="Rectangle 4"/>
          <p:cNvSpPr/>
          <p:nvPr/>
        </p:nvSpPr>
        <p:spPr>
          <a:xfrm>
            <a:off x="462705" y="6473153"/>
            <a:ext cx="4806280" cy="369332"/>
          </a:xfrm>
          <a:prstGeom prst="rect">
            <a:avLst/>
          </a:prstGeom>
        </p:spPr>
        <p:txBody>
          <a:bodyPr wrap="square">
            <a:spAutoFit/>
          </a:bodyPr>
          <a:lstStyle/>
          <a:p>
            <a:r>
              <a:rPr lang="pl-PL"/>
              <a:t>http://www.bbc.co.uk/news/magazine-22310186</a:t>
            </a:r>
            <a:endParaRPr lang="en-US"/>
          </a:p>
        </p:txBody>
      </p:sp>
      <p:pic>
        <p:nvPicPr>
          <p:cNvPr id="8" name="Picture 7"/>
          <p:cNvPicPr>
            <a:picLocks noChangeAspect="1"/>
          </p:cNvPicPr>
          <p:nvPr/>
        </p:nvPicPr>
        <p:blipFill>
          <a:blip r:embed="rId4"/>
          <a:stretch>
            <a:fillRect/>
          </a:stretch>
        </p:blipFill>
        <p:spPr>
          <a:xfrm>
            <a:off x="5621445" y="4365104"/>
            <a:ext cx="2658368" cy="618758"/>
          </a:xfrm>
          <a:prstGeom prst="rect">
            <a:avLst/>
          </a:prstGeom>
        </p:spPr>
      </p:pic>
      <p:sp>
        <p:nvSpPr>
          <p:cNvPr id="9" name="Rectangle 8"/>
          <p:cNvSpPr/>
          <p:nvPr/>
        </p:nvSpPr>
        <p:spPr>
          <a:xfrm>
            <a:off x="2627784" y="5473040"/>
            <a:ext cx="4572000" cy="646331"/>
          </a:xfrm>
          <a:prstGeom prst="rect">
            <a:avLst/>
          </a:prstGeom>
        </p:spPr>
        <p:txBody>
          <a:bodyPr>
            <a:spAutoFit/>
          </a:bodyPr>
          <a:lstStyle/>
          <a:p>
            <a:r>
              <a:rPr lang="tr-TR"/>
              <a:t>&gt;&gt;&gt; compute_bayes([0.92, 0.84])</a:t>
            </a:r>
          </a:p>
          <a:p>
            <a:r>
              <a:rPr lang="tr-TR"/>
              <a:t>0.9837067209775967</a:t>
            </a:r>
            <a:endParaRPr lang="en-US"/>
          </a:p>
        </p:txBody>
      </p:sp>
    </p:spTree>
    <p:extLst>
      <p:ext uri="{BB962C8B-B14F-4D97-AF65-F5344CB8AC3E}">
        <p14:creationId xmlns:p14="http://schemas.microsoft.com/office/powerpoint/2010/main" val="156798582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Ways I’ve used Bayes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69</a:t>
            </a:fld>
            <a:endParaRPr lang="en-US" dirty="0"/>
          </a:p>
        </p:txBody>
      </p:sp>
      <p:sp>
        <p:nvSpPr>
          <p:cNvPr id="4" name="Content Placeholder 3"/>
          <p:cNvSpPr>
            <a:spLocks noGrp="1"/>
          </p:cNvSpPr>
          <p:nvPr>
            <p:ph idx="1"/>
          </p:nvPr>
        </p:nvSpPr>
        <p:spPr/>
        <p:txBody>
          <a:bodyPr>
            <a:normAutofit lnSpcReduction="10000"/>
          </a:bodyPr>
          <a:lstStyle/>
          <a:p>
            <a:r>
              <a:rPr lang="en-US"/>
              <a:t>Duke</a:t>
            </a:r>
          </a:p>
          <a:p>
            <a:pPr lvl="1"/>
            <a:r>
              <a:rPr lang="en-US"/>
              <a:t>record deduplication engine</a:t>
            </a:r>
          </a:p>
          <a:p>
            <a:pPr lvl="1"/>
            <a:r>
              <a:rPr lang="en-US"/>
              <a:t>estimate probability of duplicate for each property</a:t>
            </a:r>
          </a:p>
          <a:p>
            <a:pPr lvl="1"/>
            <a:r>
              <a:rPr lang="en-US"/>
              <a:t>combine probabilities with Bayes</a:t>
            </a:r>
          </a:p>
          <a:p>
            <a:r>
              <a:rPr lang="en-US"/>
              <a:t>Whazzup</a:t>
            </a:r>
          </a:p>
          <a:p>
            <a:pPr lvl="1"/>
            <a:r>
              <a:rPr lang="en-US"/>
              <a:t>news aggregator that finds relevant news</a:t>
            </a:r>
          </a:p>
          <a:p>
            <a:pPr lvl="1"/>
            <a:r>
              <a:rPr lang="en-US"/>
              <a:t>works essentially like spam classifier on next slide</a:t>
            </a:r>
          </a:p>
          <a:p>
            <a:r>
              <a:rPr lang="en-US"/>
              <a:t>Tine recommendation prototype</a:t>
            </a:r>
          </a:p>
          <a:p>
            <a:pPr lvl="1"/>
            <a:r>
              <a:rPr lang="en-US"/>
              <a:t>recommends recipes based on previous choices</a:t>
            </a:r>
          </a:p>
          <a:p>
            <a:pPr lvl="1"/>
            <a:r>
              <a:rPr lang="en-US"/>
              <a:t>also like spam classifier</a:t>
            </a:r>
          </a:p>
          <a:p>
            <a:r>
              <a:rPr lang="en-US"/>
              <a:t>Classifying expenses</a:t>
            </a:r>
          </a:p>
          <a:p>
            <a:pPr lvl="1"/>
            <a:r>
              <a:rPr lang="en-US"/>
              <a:t>using export from my bank</a:t>
            </a:r>
          </a:p>
          <a:p>
            <a:pPr lvl="1"/>
            <a:r>
              <a:rPr lang="en-US"/>
              <a:t>also like spam classifier</a:t>
            </a:r>
          </a:p>
        </p:txBody>
      </p:sp>
    </p:spTree>
    <p:extLst>
      <p:ext uri="{BB962C8B-B14F-4D97-AF65-F5344CB8AC3E}">
        <p14:creationId xmlns:p14="http://schemas.microsoft.com/office/powerpoint/2010/main" val="22923907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big data?</a:t>
            </a:r>
          </a:p>
        </p:txBody>
      </p:sp>
      <p:sp>
        <p:nvSpPr>
          <p:cNvPr id="3" name="Slide Number Placeholder 2"/>
          <p:cNvSpPr>
            <a:spLocks noGrp="1"/>
          </p:cNvSpPr>
          <p:nvPr>
            <p:ph type="sldNum" sz="quarter" idx="11"/>
          </p:nvPr>
        </p:nvSpPr>
        <p:spPr/>
        <p:txBody>
          <a:bodyPr/>
          <a:lstStyle/>
          <a:p>
            <a:fld id="{6C43C368-B4F5-3E41-AC60-B61C23CF3503}" type="slidenum">
              <a:rPr lang="en-US" smtClean="0"/>
              <a:pPr/>
              <a:t>7</a:t>
            </a:fld>
            <a:endParaRPr lang="en-US" dirty="0"/>
          </a:p>
        </p:txBody>
      </p:sp>
      <p:pic>
        <p:nvPicPr>
          <p:cNvPr id="6" name="Picture 5"/>
          <p:cNvPicPr>
            <a:picLocks noChangeAspect="1"/>
          </p:cNvPicPr>
          <p:nvPr/>
        </p:nvPicPr>
        <p:blipFill>
          <a:blip r:embed="rId2"/>
          <a:stretch>
            <a:fillRect/>
          </a:stretch>
        </p:blipFill>
        <p:spPr>
          <a:xfrm>
            <a:off x="755576" y="2996952"/>
            <a:ext cx="2907804" cy="2907804"/>
          </a:xfrm>
          <a:prstGeom prst="rect">
            <a:avLst/>
          </a:prstGeom>
        </p:spPr>
      </p:pic>
      <p:sp>
        <p:nvSpPr>
          <p:cNvPr id="7" name="Oval Callout 6"/>
          <p:cNvSpPr/>
          <p:nvPr/>
        </p:nvSpPr>
        <p:spPr>
          <a:xfrm>
            <a:off x="323528" y="1412776"/>
            <a:ext cx="2232248" cy="1656184"/>
          </a:xfrm>
          <a:prstGeom prst="wedgeEllipseCallout">
            <a:avLst>
              <a:gd name="adj1" fmla="val 15489"/>
              <a:gd name="adj2" fmla="val 55568"/>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latin typeface="Corbel" pitchFamily="34" charset="0"/>
                <a:ea typeface="Verdana" pitchFamily="34" charset="0"/>
                <a:cs typeface="Verdana" pitchFamily="34" charset="0"/>
              </a:rPr>
              <a:t>Big Data is any thing which is crash Excel.</a:t>
            </a:r>
          </a:p>
        </p:txBody>
      </p:sp>
      <p:sp>
        <p:nvSpPr>
          <p:cNvPr id="8" name="Oval Callout 7"/>
          <p:cNvSpPr/>
          <p:nvPr/>
        </p:nvSpPr>
        <p:spPr>
          <a:xfrm>
            <a:off x="2843808" y="1340768"/>
            <a:ext cx="3024336" cy="1944216"/>
          </a:xfrm>
          <a:prstGeom prst="wedgeEllipseCallout">
            <a:avLst>
              <a:gd name="adj1" fmla="val -57607"/>
              <a:gd name="adj2" fmla="val 52535"/>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a:solidFill>
                  <a:schemeClr val="bg1"/>
                </a:solidFill>
                <a:latin typeface="Corbel" pitchFamily="34" charset="0"/>
                <a:ea typeface="Verdana" pitchFamily="34" charset="0"/>
                <a:cs typeface="Verdana" pitchFamily="34" charset="0"/>
              </a:rPr>
              <a:t>Small Data is when is fit in RAM. Big Data is when is crash because is not fit in RAM.</a:t>
            </a:r>
          </a:p>
        </p:txBody>
      </p:sp>
      <p:sp>
        <p:nvSpPr>
          <p:cNvPr id="9" name="TextBox 8"/>
          <p:cNvSpPr txBox="1"/>
          <p:nvPr/>
        </p:nvSpPr>
        <p:spPr>
          <a:xfrm>
            <a:off x="4465780" y="4437112"/>
            <a:ext cx="3490596" cy="923330"/>
          </a:xfrm>
          <a:prstGeom prst="rect">
            <a:avLst/>
          </a:prstGeom>
          <a:noFill/>
        </p:spPr>
        <p:txBody>
          <a:bodyPr wrap="none" rtlCol="0">
            <a:spAutoFit/>
          </a:bodyPr>
          <a:lstStyle/>
          <a:p>
            <a:r>
              <a:rPr lang="en-US"/>
              <a:t>Or, in other words, Big Data is data</a:t>
            </a:r>
          </a:p>
          <a:p>
            <a:r>
              <a:rPr lang="en-US"/>
              <a:t>in volumes too great to process by</a:t>
            </a:r>
          </a:p>
          <a:p>
            <a:r>
              <a:rPr lang="en-US"/>
              <a:t>traditional methods.</a:t>
            </a:r>
          </a:p>
        </p:txBody>
      </p:sp>
      <p:sp>
        <p:nvSpPr>
          <p:cNvPr id="10" name="Rectangle 9"/>
          <p:cNvSpPr/>
          <p:nvPr/>
        </p:nvSpPr>
        <p:spPr>
          <a:xfrm>
            <a:off x="683568" y="5877272"/>
            <a:ext cx="3365024" cy="369332"/>
          </a:xfrm>
          <a:prstGeom prst="rect">
            <a:avLst/>
          </a:prstGeom>
        </p:spPr>
        <p:txBody>
          <a:bodyPr wrap="none">
            <a:spAutoFit/>
          </a:bodyPr>
          <a:lstStyle/>
          <a:p>
            <a:r>
              <a:rPr lang="en-US"/>
              <a:t>https://twitter.com/devops_borat</a:t>
            </a:r>
          </a:p>
        </p:txBody>
      </p:sp>
    </p:spTree>
    <p:extLst>
      <p:ext uri="{BB962C8B-B14F-4D97-AF65-F5344CB8AC3E}">
        <p14:creationId xmlns:p14="http://schemas.microsoft.com/office/powerpoint/2010/main" val="5855730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Bayes against spam</a:t>
            </a:r>
          </a:p>
        </p:txBody>
      </p:sp>
      <p:sp>
        <p:nvSpPr>
          <p:cNvPr id="3" name="Slide Number Placeholder 2"/>
          <p:cNvSpPr>
            <a:spLocks noGrp="1"/>
          </p:cNvSpPr>
          <p:nvPr>
            <p:ph type="sldNum" sz="quarter" idx="11"/>
          </p:nvPr>
        </p:nvSpPr>
        <p:spPr/>
        <p:txBody>
          <a:bodyPr/>
          <a:lstStyle/>
          <a:p>
            <a:fld id="{6C43C368-B4F5-3E41-AC60-B61C23CF3503}" type="slidenum">
              <a:rPr lang="en-US" smtClean="0"/>
              <a:pPr/>
              <a:t>70</a:t>
            </a:fld>
            <a:endParaRPr lang="en-US" dirty="0"/>
          </a:p>
        </p:txBody>
      </p:sp>
      <p:sp>
        <p:nvSpPr>
          <p:cNvPr id="4" name="Content Placeholder 3"/>
          <p:cNvSpPr>
            <a:spLocks noGrp="1"/>
          </p:cNvSpPr>
          <p:nvPr>
            <p:ph idx="1"/>
          </p:nvPr>
        </p:nvSpPr>
        <p:spPr/>
        <p:txBody>
          <a:bodyPr>
            <a:normAutofit lnSpcReduction="10000"/>
          </a:bodyPr>
          <a:lstStyle/>
          <a:p>
            <a:r>
              <a:rPr lang="en-US"/>
              <a:t>Take a set of emails, divide it into spam and non-spam (ham)</a:t>
            </a:r>
          </a:p>
          <a:p>
            <a:pPr lvl="1"/>
            <a:r>
              <a:rPr lang="en-US"/>
              <a:t>count the number of times a feature appears in each of the two sets</a:t>
            </a:r>
          </a:p>
          <a:p>
            <a:pPr lvl="1"/>
            <a:r>
              <a:rPr lang="en-US"/>
              <a:t>a feature can be a word or anything you please</a:t>
            </a:r>
          </a:p>
          <a:p>
            <a:r>
              <a:rPr lang="en-US"/>
              <a:t>To classify an email, for each feature in it</a:t>
            </a:r>
          </a:p>
          <a:p>
            <a:pPr lvl="1"/>
            <a:r>
              <a:rPr lang="en-US"/>
              <a:t>consider the probability of email being spam given that feature to be (spam count) / (spam count + ham count)</a:t>
            </a:r>
          </a:p>
          <a:p>
            <a:pPr lvl="1"/>
            <a:r>
              <a:rPr lang="en-US"/>
              <a:t>ie: if “viagra” appears 99 times in spam and 1 in ham, the probability is 0.99</a:t>
            </a:r>
          </a:p>
          <a:p>
            <a:r>
              <a:rPr lang="en-US"/>
              <a:t>Then combine the probabilities with Bayes</a:t>
            </a:r>
          </a:p>
        </p:txBody>
      </p:sp>
      <p:sp>
        <p:nvSpPr>
          <p:cNvPr id="5" name="Rectangle 4"/>
          <p:cNvSpPr/>
          <p:nvPr/>
        </p:nvSpPr>
        <p:spPr>
          <a:xfrm>
            <a:off x="529006" y="6453336"/>
            <a:ext cx="4042994" cy="369332"/>
          </a:xfrm>
          <a:prstGeom prst="rect">
            <a:avLst/>
          </a:prstGeom>
        </p:spPr>
        <p:txBody>
          <a:bodyPr wrap="none">
            <a:spAutoFit/>
          </a:bodyPr>
          <a:lstStyle/>
          <a:p>
            <a:r>
              <a:rPr lang="pl-PL"/>
              <a:t>http://www.paulgraham.com/spam.html</a:t>
            </a:r>
            <a:endParaRPr lang="en-US"/>
          </a:p>
        </p:txBody>
      </p:sp>
    </p:spTree>
    <p:extLst>
      <p:ext uri="{BB962C8B-B14F-4D97-AF65-F5344CB8AC3E}">
        <p14:creationId xmlns:p14="http://schemas.microsoft.com/office/powerpoint/2010/main" val="44435945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Running the script</a:t>
            </a:r>
          </a:p>
        </p:txBody>
      </p:sp>
      <p:sp>
        <p:nvSpPr>
          <p:cNvPr id="3" name="Slide Number Placeholder 2"/>
          <p:cNvSpPr>
            <a:spLocks noGrp="1"/>
          </p:cNvSpPr>
          <p:nvPr>
            <p:ph type="sldNum" sz="quarter" idx="11"/>
          </p:nvPr>
        </p:nvSpPr>
        <p:spPr/>
        <p:txBody>
          <a:bodyPr/>
          <a:lstStyle/>
          <a:p>
            <a:fld id="{6C43C368-B4F5-3E41-AC60-B61C23CF3503}" type="slidenum">
              <a:rPr lang="en-US" smtClean="0"/>
              <a:pPr/>
              <a:t>71</a:t>
            </a:fld>
            <a:endParaRPr lang="en-US" dirty="0"/>
          </a:p>
        </p:txBody>
      </p:sp>
      <p:sp>
        <p:nvSpPr>
          <p:cNvPr id="4" name="Content Placeholder 3"/>
          <p:cNvSpPr>
            <a:spLocks noGrp="1"/>
          </p:cNvSpPr>
          <p:nvPr>
            <p:ph idx="1"/>
          </p:nvPr>
        </p:nvSpPr>
        <p:spPr/>
        <p:txBody>
          <a:bodyPr/>
          <a:lstStyle/>
          <a:p>
            <a:r>
              <a:rPr lang="en-US"/>
              <a:t>I pass it</a:t>
            </a:r>
          </a:p>
          <a:p>
            <a:pPr lvl="1"/>
            <a:r>
              <a:rPr lang="en-US"/>
              <a:t>1000 emails from my Bouvet folder</a:t>
            </a:r>
          </a:p>
          <a:p>
            <a:pPr lvl="1"/>
            <a:r>
              <a:rPr lang="en-US"/>
              <a:t>1000 emails from my Spam folder</a:t>
            </a:r>
          </a:p>
          <a:p>
            <a:r>
              <a:rPr lang="en-US"/>
              <a:t>Then I feed it</a:t>
            </a:r>
          </a:p>
          <a:p>
            <a:pPr lvl="1"/>
            <a:r>
              <a:rPr lang="en-US"/>
              <a:t>1 email from another Bouvet folder</a:t>
            </a:r>
          </a:p>
          <a:p>
            <a:pPr lvl="1"/>
            <a:r>
              <a:rPr lang="en-US"/>
              <a:t>1 email from another Spam folder</a:t>
            </a:r>
          </a:p>
          <a:p>
            <a:pPr lvl="1"/>
            <a:endParaRPr lang="en-US"/>
          </a:p>
        </p:txBody>
      </p:sp>
    </p:spTree>
    <p:extLst>
      <p:ext uri="{BB962C8B-B14F-4D97-AF65-F5344CB8AC3E}">
        <p14:creationId xmlns:p14="http://schemas.microsoft.com/office/powerpoint/2010/main" val="188791455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72</a:t>
            </a:fld>
            <a:endParaRPr lang="en-US" dirty="0"/>
          </a:p>
        </p:txBody>
      </p:sp>
      <p:sp>
        <p:nvSpPr>
          <p:cNvPr id="4" name="Content Placeholder 3"/>
          <p:cNvSpPr>
            <a:spLocks noGrp="1"/>
          </p:cNvSpPr>
          <p:nvPr>
            <p:ph idx="1"/>
          </p:nvPr>
        </p:nvSpPr>
        <p:spPr/>
        <p:txBody>
          <a:bodyPr>
            <a:normAutofit fontScale="70000" lnSpcReduction="20000"/>
          </a:bodyPr>
          <a:lstStyle/>
          <a:p>
            <a:pPr marL="0" indent="0">
              <a:buNone/>
            </a:pPr>
            <a:r>
              <a:rPr lang="en-US"/>
              <a:t># scan spam</a:t>
            </a:r>
          </a:p>
          <a:p>
            <a:pPr marL="0" indent="0">
              <a:buNone/>
            </a:pPr>
            <a:r>
              <a:rPr lang="en-US"/>
              <a:t>for spam in glob.glob(spamdir + '/' + PATTERN)[ : SAMPLES]:</a:t>
            </a:r>
          </a:p>
          <a:p>
            <a:pPr marL="0" indent="0">
              <a:buNone/>
            </a:pPr>
            <a:r>
              <a:rPr lang="en-US"/>
              <a:t>    for token in featurize(spam):</a:t>
            </a:r>
          </a:p>
          <a:p>
            <a:pPr marL="0" indent="0">
              <a:buNone/>
            </a:pPr>
            <a:r>
              <a:rPr lang="en-US"/>
              <a:t>        corpus.spam(token)</a:t>
            </a:r>
          </a:p>
          <a:p>
            <a:pPr marL="0" indent="0">
              <a:buNone/>
            </a:pPr>
            <a:endParaRPr lang="en-US"/>
          </a:p>
          <a:p>
            <a:pPr marL="0" indent="0">
              <a:buNone/>
            </a:pPr>
            <a:r>
              <a:rPr lang="en-US"/>
              <a:t># scan ham</a:t>
            </a:r>
          </a:p>
          <a:p>
            <a:pPr marL="0" indent="0">
              <a:buNone/>
            </a:pPr>
            <a:r>
              <a:rPr lang="en-US"/>
              <a:t>for ham in glob.glob(hamdir + '/' + PATTERN)[ : SAMPLES]:</a:t>
            </a:r>
          </a:p>
          <a:p>
            <a:pPr marL="0" indent="0">
              <a:buNone/>
            </a:pPr>
            <a:r>
              <a:rPr lang="en-US"/>
              <a:t>    for token in featurize(ham):</a:t>
            </a:r>
          </a:p>
          <a:p>
            <a:pPr marL="0" indent="0">
              <a:buNone/>
            </a:pPr>
            <a:r>
              <a:rPr lang="en-US"/>
              <a:t>        corpus.ham(token)</a:t>
            </a:r>
          </a:p>
          <a:p>
            <a:pPr marL="0" indent="0">
              <a:buNone/>
            </a:pPr>
            <a:endParaRPr lang="en-US"/>
          </a:p>
          <a:p>
            <a:pPr marL="0" indent="0">
              <a:buNone/>
            </a:pPr>
            <a:r>
              <a:rPr lang="en-US"/>
              <a:t># compute probability</a:t>
            </a:r>
          </a:p>
          <a:p>
            <a:pPr marL="0" indent="0">
              <a:buNone/>
            </a:pPr>
            <a:r>
              <a:rPr lang="en-US"/>
              <a:t>for email in sys.argv[3 : ]:</a:t>
            </a:r>
          </a:p>
          <a:p>
            <a:pPr marL="0" indent="0">
              <a:buNone/>
            </a:pPr>
            <a:r>
              <a:rPr lang="en-US"/>
              <a:t>    print email</a:t>
            </a:r>
          </a:p>
          <a:p>
            <a:pPr marL="0" indent="0">
              <a:buNone/>
            </a:pPr>
            <a:r>
              <a:rPr lang="en-US"/>
              <a:t>    p = classify(email)</a:t>
            </a:r>
          </a:p>
          <a:p>
            <a:pPr marL="0" indent="0">
              <a:buNone/>
            </a:pPr>
            <a:r>
              <a:rPr lang="en-US"/>
              <a:t>    if p &lt; 0.2:</a:t>
            </a:r>
          </a:p>
          <a:p>
            <a:pPr marL="0" indent="0">
              <a:buNone/>
            </a:pPr>
            <a:r>
              <a:rPr lang="en-US"/>
              <a:t>        print '  Spam', p</a:t>
            </a:r>
          </a:p>
          <a:p>
            <a:pPr marL="0" indent="0">
              <a:buNone/>
            </a:pPr>
            <a:r>
              <a:rPr lang="en-US"/>
              <a:t>    else:</a:t>
            </a:r>
          </a:p>
          <a:p>
            <a:pPr marL="0" indent="0">
              <a:buNone/>
            </a:pPr>
            <a:r>
              <a:rPr lang="en-US"/>
              <a:t>        print '  Ham', p</a:t>
            </a:r>
          </a:p>
          <a:p>
            <a:pPr marL="0" indent="0">
              <a:buNone/>
            </a:pPr>
            <a:endParaRPr lang="en-US"/>
          </a:p>
        </p:txBody>
      </p:sp>
      <p:sp>
        <p:nvSpPr>
          <p:cNvPr id="5" name="Rectangle 4"/>
          <p:cNvSpPr/>
          <p:nvPr/>
        </p:nvSpPr>
        <p:spPr>
          <a:xfrm>
            <a:off x="467544" y="6444044"/>
            <a:ext cx="7488832" cy="369332"/>
          </a:xfrm>
          <a:prstGeom prst="rect">
            <a:avLst/>
          </a:prstGeom>
        </p:spPr>
        <p:txBody>
          <a:bodyPr wrap="square">
            <a:spAutoFit/>
          </a:bodyPr>
          <a:lstStyle/>
          <a:p>
            <a:r>
              <a:rPr lang="en-US"/>
              <a:t>https://github.com/larsga/py-snippets/tree/master/machine-learning/spam</a:t>
            </a:r>
          </a:p>
        </p:txBody>
      </p:sp>
    </p:spTree>
    <p:extLst>
      <p:ext uri="{BB962C8B-B14F-4D97-AF65-F5344CB8AC3E}">
        <p14:creationId xmlns:p14="http://schemas.microsoft.com/office/powerpoint/2010/main" val="127785253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Classify</a:t>
            </a:r>
          </a:p>
        </p:txBody>
      </p:sp>
      <p:sp>
        <p:nvSpPr>
          <p:cNvPr id="3" name="Slide Number Placeholder 2"/>
          <p:cNvSpPr>
            <a:spLocks noGrp="1"/>
          </p:cNvSpPr>
          <p:nvPr>
            <p:ph type="sldNum" sz="quarter" idx="11"/>
          </p:nvPr>
        </p:nvSpPr>
        <p:spPr/>
        <p:txBody>
          <a:bodyPr/>
          <a:lstStyle/>
          <a:p>
            <a:fld id="{6C43C368-B4F5-3E41-AC60-B61C23CF3503}" type="slidenum">
              <a:rPr lang="en-US" smtClean="0"/>
              <a:pPr/>
              <a:t>73</a:t>
            </a:fld>
            <a:endParaRPr lang="en-US" dirty="0"/>
          </a:p>
        </p:txBody>
      </p:sp>
      <p:sp>
        <p:nvSpPr>
          <p:cNvPr id="4" name="Content Placeholder 3"/>
          <p:cNvSpPr>
            <a:spLocks noGrp="1"/>
          </p:cNvSpPr>
          <p:nvPr>
            <p:ph idx="1"/>
          </p:nvPr>
        </p:nvSpPr>
        <p:spPr>
          <a:xfrm>
            <a:off x="467544" y="1412776"/>
            <a:ext cx="8496944" cy="5040560"/>
          </a:xfrm>
        </p:spPr>
        <p:txBody>
          <a:bodyPr>
            <a:normAutofit fontScale="77500" lnSpcReduction="20000"/>
          </a:bodyPr>
          <a:lstStyle/>
          <a:p>
            <a:pPr marL="0" indent="0">
              <a:buNone/>
            </a:pPr>
            <a:r>
              <a:rPr lang="en-US" sz="2000"/>
              <a:t>class Feature:</a:t>
            </a:r>
          </a:p>
          <a:p>
            <a:pPr marL="0" indent="0">
              <a:buNone/>
            </a:pPr>
            <a:r>
              <a:rPr lang="en-US" sz="2000"/>
              <a:t>    def __init__(self, token):</a:t>
            </a:r>
          </a:p>
          <a:p>
            <a:pPr marL="0" indent="0">
              <a:buNone/>
            </a:pPr>
            <a:r>
              <a:rPr lang="en-US" sz="2000"/>
              <a:t>        self._token = token</a:t>
            </a:r>
          </a:p>
          <a:p>
            <a:pPr marL="0" indent="0">
              <a:buNone/>
            </a:pPr>
            <a:r>
              <a:rPr lang="en-US" sz="2000"/>
              <a:t>        self._spam = 0</a:t>
            </a:r>
          </a:p>
          <a:p>
            <a:pPr marL="0" indent="0">
              <a:buNone/>
            </a:pPr>
            <a:r>
              <a:rPr lang="en-US" sz="2000"/>
              <a:t>        self._ham = 0</a:t>
            </a:r>
          </a:p>
          <a:p>
            <a:pPr marL="0" indent="0">
              <a:buNone/>
            </a:pPr>
            <a:endParaRPr lang="en-US" sz="2000"/>
          </a:p>
          <a:p>
            <a:pPr marL="0" indent="0">
              <a:buNone/>
            </a:pPr>
            <a:r>
              <a:rPr lang="en-US" sz="2000"/>
              <a:t>    def spam(self):</a:t>
            </a:r>
          </a:p>
          <a:p>
            <a:pPr marL="0" indent="0">
              <a:buNone/>
            </a:pPr>
            <a:r>
              <a:rPr lang="en-US" sz="2000"/>
              <a:t>        self._spam += 1</a:t>
            </a:r>
          </a:p>
          <a:p>
            <a:pPr marL="0" indent="0">
              <a:buNone/>
            </a:pPr>
            <a:endParaRPr lang="en-US" sz="2000"/>
          </a:p>
          <a:p>
            <a:pPr marL="0" indent="0">
              <a:buNone/>
            </a:pPr>
            <a:r>
              <a:rPr lang="en-US" sz="2000"/>
              <a:t>    def ham(self):</a:t>
            </a:r>
          </a:p>
          <a:p>
            <a:pPr marL="0" indent="0">
              <a:buNone/>
            </a:pPr>
            <a:r>
              <a:rPr lang="en-US" sz="2000"/>
              <a:t>        self._ham += 1</a:t>
            </a:r>
          </a:p>
          <a:p>
            <a:pPr marL="0" indent="0">
              <a:buNone/>
            </a:pPr>
            <a:endParaRPr lang="en-US" sz="2000"/>
          </a:p>
          <a:p>
            <a:pPr marL="0" indent="0">
              <a:buNone/>
            </a:pPr>
            <a:r>
              <a:rPr lang="en-US" sz="2000"/>
              <a:t>    def spam_probability(self):</a:t>
            </a:r>
          </a:p>
          <a:p>
            <a:pPr marL="0" indent="0">
              <a:buNone/>
            </a:pPr>
            <a:r>
              <a:rPr lang="en-US" sz="2000"/>
              <a:t>        return (self._spam + PADDING) / float(self._spam + self._ham + (PADDING * 2))</a:t>
            </a:r>
          </a:p>
          <a:p>
            <a:pPr marL="0" indent="0">
              <a:buNone/>
            </a:pPr>
            <a:endParaRPr lang="en-US" sz="2000"/>
          </a:p>
          <a:p>
            <a:pPr marL="0" indent="0">
              <a:buNone/>
            </a:pPr>
            <a:r>
              <a:rPr lang="en-US" sz="2000"/>
              <a:t>def compute_bayes(probs):</a:t>
            </a:r>
          </a:p>
          <a:p>
            <a:pPr marL="0" indent="0">
              <a:buNone/>
            </a:pPr>
            <a:r>
              <a:rPr lang="en-US" sz="2000"/>
              <a:t>    product = reduce(operator.mul, probs)</a:t>
            </a:r>
          </a:p>
          <a:p>
            <a:pPr marL="0" indent="0">
              <a:buNone/>
            </a:pPr>
            <a:r>
              <a:rPr lang="en-US" sz="2000"/>
              <a:t>    lastpart = reduce(operator.mul, map(lambda x: 1-x, probs))</a:t>
            </a:r>
          </a:p>
          <a:p>
            <a:pPr marL="0" indent="0">
              <a:buNone/>
            </a:pPr>
            <a:r>
              <a:rPr lang="en-US" sz="2000"/>
              <a:t>    if product + lastpart == 0:</a:t>
            </a:r>
          </a:p>
          <a:p>
            <a:pPr marL="0" indent="0">
              <a:buNone/>
            </a:pPr>
            <a:r>
              <a:rPr lang="en-US" sz="2000"/>
              <a:t>        return 0 # happens rarely, but happens</a:t>
            </a:r>
          </a:p>
          <a:p>
            <a:pPr marL="0" indent="0">
              <a:buNone/>
            </a:pPr>
            <a:r>
              <a:rPr lang="en-US" sz="2000"/>
              <a:t>    else:</a:t>
            </a:r>
          </a:p>
          <a:p>
            <a:pPr marL="0" indent="0">
              <a:buNone/>
            </a:pPr>
            <a:r>
              <a:rPr lang="en-US" sz="2000"/>
              <a:t>        return product / (product + lastpart)</a:t>
            </a:r>
          </a:p>
          <a:p>
            <a:pPr marL="0" indent="0">
              <a:buNone/>
            </a:pPr>
            <a:endParaRPr lang="en-US" sz="2000"/>
          </a:p>
          <a:p>
            <a:pPr marL="0" indent="0">
              <a:buNone/>
            </a:pPr>
            <a:r>
              <a:rPr lang="en-US" sz="2000"/>
              <a:t>def classify(email):</a:t>
            </a:r>
          </a:p>
          <a:p>
            <a:pPr marL="0" indent="0">
              <a:buNone/>
            </a:pPr>
            <a:r>
              <a:rPr lang="en-US" sz="2000"/>
              <a:t>    return compute_bayes([</a:t>
            </a:r>
            <a:r>
              <a:rPr lang="en-US" sz="2000">
                <a:solidFill>
                  <a:srgbClr val="000000"/>
                </a:solidFill>
              </a:rPr>
              <a:t>corpus.spam_probability(f)</a:t>
            </a:r>
            <a:r>
              <a:rPr lang="en-US" sz="2000"/>
              <a:t> for </a:t>
            </a:r>
            <a:r>
              <a:rPr lang="en-US" sz="2000">
                <a:solidFill>
                  <a:schemeClr val="tx1"/>
                </a:solidFill>
              </a:rPr>
              <a:t>f</a:t>
            </a:r>
            <a:r>
              <a:rPr lang="en-US" sz="2000"/>
              <a:t> in </a:t>
            </a:r>
            <a:r>
              <a:rPr lang="en-US" sz="2000">
                <a:solidFill>
                  <a:srgbClr val="000000"/>
                </a:solidFill>
              </a:rPr>
              <a:t>featurize(email)</a:t>
            </a:r>
            <a:r>
              <a:rPr lang="en-US" sz="2000"/>
              <a:t>])</a:t>
            </a:r>
          </a:p>
        </p:txBody>
      </p:sp>
    </p:spTree>
    <p:extLst>
      <p:ext uri="{BB962C8B-B14F-4D97-AF65-F5344CB8AC3E}">
        <p14:creationId xmlns:p14="http://schemas.microsoft.com/office/powerpoint/2010/main" val="267296991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Ham output</a:t>
            </a:r>
          </a:p>
        </p:txBody>
      </p:sp>
      <p:sp>
        <p:nvSpPr>
          <p:cNvPr id="3" name="Slide Number Placeholder 2"/>
          <p:cNvSpPr>
            <a:spLocks noGrp="1"/>
          </p:cNvSpPr>
          <p:nvPr>
            <p:ph type="sldNum" sz="quarter" idx="11"/>
          </p:nvPr>
        </p:nvSpPr>
        <p:spPr/>
        <p:txBody>
          <a:bodyPr/>
          <a:lstStyle/>
          <a:p>
            <a:fld id="{6C43C368-B4F5-3E41-AC60-B61C23CF3503}" type="slidenum">
              <a:rPr lang="en-US" smtClean="0"/>
              <a:pPr/>
              <a:t>74</a:t>
            </a:fld>
            <a:endParaRPr lang="en-US" dirty="0"/>
          </a:p>
        </p:txBody>
      </p:sp>
      <p:sp>
        <p:nvSpPr>
          <p:cNvPr id="4" name="Content Placeholder 3"/>
          <p:cNvSpPr>
            <a:spLocks noGrp="1"/>
          </p:cNvSpPr>
          <p:nvPr>
            <p:ph idx="1"/>
          </p:nvPr>
        </p:nvSpPr>
        <p:spPr/>
        <p:txBody>
          <a:bodyPr>
            <a:normAutofit fontScale="55000" lnSpcReduction="20000"/>
          </a:bodyPr>
          <a:lstStyle/>
          <a:p>
            <a:pPr marL="0" indent="0">
              <a:buNone/>
            </a:pPr>
            <a:r>
              <a:rPr lang="en-US">
                <a:solidFill>
                  <a:srgbClr val="000000"/>
                </a:solidFill>
              </a:rPr>
              <a:t> Ham 1.0</a:t>
            </a:r>
          </a:p>
          <a:p>
            <a:pPr marL="0" indent="0">
              <a:buNone/>
            </a:pPr>
            <a:r>
              <a:rPr lang="en-US"/>
              <a:t>Received:2013 		0.00342935528121</a:t>
            </a:r>
          </a:p>
          <a:p>
            <a:pPr marL="0" indent="0">
              <a:buNone/>
            </a:pPr>
            <a:r>
              <a:rPr lang="en-US"/>
              <a:t>Date:2013 		0.00624219725343</a:t>
            </a:r>
          </a:p>
          <a:p>
            <a:pPr marL="0" indent="0">
              <a:buNone/>
            </a:pPr>
            <a:r>
              <a:rPr lang="en-US"/>
              <a:t>&lt;br 				0.0291715285881</a:t>
            </a:r>
          </a:p>
          <a:p>
            <a:pPr marL="0" indent="0">
              <a:buNone/>
            </a:pPr>
            <a:r>
              <a:rPr lang="en-US"/>
              <a:t>background-color: 	0.03125</a:t>
            </a:r>
          </a:p>
          <a:p>
            <a:pPr marL="0" indent="0">
              <a:buNone/>
            </a:pPr>
            <a:r>
              <a:rPr lang="en-US"/>
              <a:t>background-color: 	0.03125</a:t>
            </a:r>
          </a:p>
          <a:p>
            <a:pPr marL="0" indent="0">
              <a:buNone/>
            </a:pPr>
            <a:r>
              <a:rPr lang="en-US"/>
              <a:t>background-color: 	0.03125</a:t>
            </a:r>
          </a:p>
          <a:p>
            <a:pPr marL="0" indent="0">
              <a:buNone/>
            </a:pPr>
            <a:r>
              <a:rPr lang="en-US"/>
              <a:t>background-color: 	0.03125</a:t>
            </a:r>
          </a:p>
          <a:p>
            <a:pPr marL="0" indent="0">
              <a:buNone/>
            </a:pPr>
            <a:r>
              <a:rPr lang="en-US"/>
              <a:t>background-color: 	0.03125</a:t>
            </a:r>
          </a:p>
          <a:p>
            <a:pPr marL="0" indent="0">
              <a:buNone/>
            </a:pPr>
            <a:r>
              <a:rPr lang="en-US"/>
              <a:t>Received:Mar 		0.0332667997339</a:t>
            </a:r>
          </a:p>
          <a:p>
            <a:pPr marL="0" indent="0">
              <a:buNone/>
            </a:pPr>
            <a:r>
              <a:rPr lang="en-US"/>
              <a:t>Date:Mar 			0.0362756952842</a:t>
            </a:r>
          </a:p>
          <a:p>
            <a:pPr marL="0" indent="0">
              <a:buNone/>
            </a:pPr>
            <a:r>
              <a:rPr lang="en-US"/>
              <a:t>...</a:t>
            </a:r>
          </a:p>
          <a:p>
            <a:pPr marL="0" indent="0">
              <a:buNone/>
            </a:pPr>
            <a:r>
              <a:rPr lang="en-US"/>
              <a:t>Postboks 			0.998107494322</a:t>
            </a:r>
          </a:p>
          <a:p>
            <a:pPr marL="0" indent="0">
              <a:buNone/>
            </a:pPr>
            <a:r>
              <a:rPr lang="en-US"/>
              <a:t>Postboks 			0.998107494322</a:t>
            </a:r>
          </a:p>
          <a:p>
            <a:pPr marL="0" indent="0">
              <a:buNone/>
            </a:pPr>
            <a:r>
              <a:rPr lang="en-US"/>
              <a:t>Postboks 			0.998107494322</a:t>
            </a:r>
          </a:p>
          <a:p>
            <a:pPr marL="0" indent="0">
              <a:buNone/>
            </a:pPr>
            <a:r>
              <a:rPr lang="en-US"/>
              <a:t>+47 				0.99787414966</a:t>
            </a:r>
          </a:p>
          <a:p>
            <a:pPr marL="0" indent="0">
              <a:buNone/>
            </a:pPr>
            <a:r>
              <a:rPr lang="en-US"/>
              <a:t>+47 				0.99787414966</a:t>
            </a:r>
          </a:p>
          <a:p>
            <a:pPr marL="0" indent="0">
              <a:buNone/>
            </a:pPr>
            <a:r>
              <a:rPr lang="en-US"/>
              <a:t>+47 				0.99787414966</a:t>
            </a:r>
          </a:p>
          <a:p>
            <a:pPr marL="0" indent="0">
              <a:buNone/>
            </a:pPr>
            <a:r>
              <a:rPr lang="en-US"/>
              <a:t>+47 				0.99787414966</a:t>
            </a:r>
          </a:p>
          <a:p>
            <a:pPr marL="0" indent="0">
              <a:buNone/>
            </a:pPr>
            <a:r>
              <a:rPr lang="en-US"/>
              <a:t>Lars 				0.996863237139</a:t>
            </a:r>
          </a:p>
          <a:p>
            <a:pPr marL="0" indent="0">
              <a:buNone/>
            </a:pPr>
            <a:r>
              <a:rPr lang="en-US"/>
              <a:t>Lars 				0.996863237139</a:t>
            </a:r>
          </a:p>
          <a:p>
            <a:pPr marL="0" indent="0">
              <a:buNone/>
            </a:pPr>
            <a:r>
              <a:rPr lang="en-US"/>
              <a:t>23 				0.995381062356</a:t>
            </a:r>
          </a:p>
        </p:txBody>
      </p:sp>
      <p:sp>
        <p:nvSpPr>
          <p:cNvPr id="5" name="TextBox 4"/>
          <p:cNvSpPr txBox="1"/>
          <p:nvPr/>
        </p:nvSpPr>
        <p:spPr>
          <a:xfrm>
            <a:off x="4644008" y="1124744"/>
            <a:ext cx="2873503" cy="646331"/>
          </a:xfrm>
          <a:prstGeom prst="rect">
            <a:avLst/>
          </a:prstGeom>
          <a:noFill/>
        </p:spPr>
        <p:txBody>
          <a:bodyPr wrap="none" rtlCol="0">
            <a:spAutoFit/>
          </a:bodyPr>
          <a:lstStyle/>
          <a:p>
            <a:r>
              <a:rPr lang="en-US"/>
              <a:t>So, clearly most of the spam</a:t>
            </a:r>
          </a:p>
          <a:p>
            <a:r>
              <a:rPr lang="en-US"/>
              <a:t>is from March 2013...</a:t>
            </a:r>
          </a:p>
        </p:txBody>
      </p:sp>
    </p:spTree>
    <p:extLst>
      <p:ext uri="{BB962C8B-B14F-4D97-AF65-F5344CB8AC3E}">
        <p14:creationId xmlns:p14="http://schemas.microsoft.com/office/powerpoint/2010/main" val="3246273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Spam output</a:t>
            </a:r>
          </a:p>
        </p:txBody>
      </p:sp>
      <p:sp>
        <p:nvSpPr>
          <p:cNvPr id="3" name="Slide Number Placeholder 2"/>
          <p:cNvSpPr>
            <a:spLocks noGrp="1"/>
          </p:cNvSpPr>
          <p:nvPr>
            <p:ph type="sldNum" sz="quarter" idx="11"/>
          </p:nvPr>
        </p:nvSpPr>
        <p:spPr/>
        <p:txBody>
          <a:bodyPr/>
          <a:lstStyle/>
          <a:p>
            <a:fld id="{6C43C368-B4F5-3E41-AC60-B61C23CF3503}" type="slidenum">
              <a:rPr lang="en-US" smtClean="0"/>
              <a:pPr/>
              <a:t>75</a:t>
            </a:fld>
            <a:endParaRPr lang="en-US" dirty="0"/>
          </a:p>
        </p:txBody>
      </p:sp>
      <p:sp>
        <p:nvSpPr>
          <p:cNvPr id="4" name="Content Placeholder 3"/>
          <p:cNvSpPr>
            <a:spLocks noGrp="1"/>
          </p:cNvSpPr>
          <p:nvPr>
            <p:ph idx="1"/>
          </p:nvPr>
        </p:nvSpPr>
        <p:spPr/>
        <p:txBody>
          <a:bodyPr>
            <a:normAutofit fontScale="55000" lnSpcReduction="20000"/>
          </a:bodyPr>
          <a:lstStyle/>
          <a:p>
            <a:pPr marL="0" indent="0">
              <a:buNone/>
            </a:pPr>
            <a:r>
              <a:rPr lang="en-US">
                <a:solidFill>
                  <a:srgbClr val="000000"/>
                </a:solidFill>
              </a:rPr>
              <a:t> Spam 2.92798502037e-16</a:t>
            </a:r>
          </a:p>
          <a:p>
            <a:pPr marL="0" indent="0">
              <a:buNone/>
            </a:pPr>
            <a:r>
              <a:rPr lang="en-US"/>
              <a:t>Received:-0400 								0.0115646258503</a:t>
            </a:r>
          </a:p>
          <a:p>
            <a:pPr marL="0" indent="0">
              <a:buNone/>
            </a:pPr>
            <a:r>
              <a:rPr lang="en-US"/>
              <a:t>Received:-0400 								0.0115646258503</a:t>
            </a:r>
          </a:p>
          <a:p>
            <a:pPr marL="0" indent="0">
              <a:buNone/>
            </a:pPr>
            <a:r>
              <a:rPr lang="en-US"/>
              <a:t>Received-SPF:(ontopia.virtual.vps-host.net: 			0.0135823429542</a:t>
            </a:r>
          </a:p>
          <a:p>
            <a:pPr marL="0" indent="0">
              <a:buNone/>
            </a:pPr>
            <a:r>
              <a:rPr lang="en-US"/>
              <a:t>Received-SPF:receiver=ontopia.virtual.vps-host.net; 	0.0135823429542</a:t>
            </a:r>
          </a:p>
          <a:p>
            <a:pPr marL="0" indent="0">
              <a:buNone/>
            </a:pPr>
            <a:r>
              <a:rPr lang="en-US"/>
              <a:t>Received:&lt;larsga@ontopia.net&gt;; 					0.0139318885449</a:t>
            </a:r>
          </a:p>
          <a:p>
            <a:pPr marL="0" indent="0">
              <a:buNone/>
            </a:pPr>
            <a:r>
              <a:rPr lang="en-US"/>
              <a:t>Received:&lt;larsga@ontopia.net&gt;; 					0.0139318885449</a:t>
            </a:r>
          </a:p>
          <a:p>
            <a:pPr marL="0" indent="0">
              <a:buNone/>
            </a:pPr>
            <a:r>
              <a:rPr lang="en-US"/>
              <a:t>Received:ontopia.virtual.vps-host.net 				0.0170863309353</a:t>
            </a:r>
          </a:p>
          <a:p>
            <a:pPr marL="0" indent="0">
              <a:buNone/>
            </a:pPr>
            <a:r>
              <a:rPr lang="en-US"/>
              <a:t>Received:(8.13.1/8.13.1) 							0.0170863309353</a:t>
            </a:r>
          </a:p>
          <a:p>
            <a:pPr marL="0" indent="0">
              <a:buNone/>
            </a:pPr>
            <a:r>
              <a:rPr lang="en-US"/>
              <a:t>Received:ontopia.virtual.vps-host.net 				0.0170863309353</a:t>
            </a:r>
          </a:p>
          <a:p>
            <a:pPr marL="0" indent="0">
              <a:buNone/>
            </a:pPr>
            <a:r>
              <a:rPr lang="en-US"/>
              <a:t>Received:(8.13.1/8.13.1) 							0.0170863309353</a:t>
            </a:r>
          </a:p>
          <a:p>
            <a:pPr marL="0" indent="0">
              <a:buNone/>
            </a:pPr>
            <a:r>
              <a:rPr lang="en-US"/>
              <a:t>...</a:t>
            </a:r>
          </a:p>
          <a:p>
            <a:pPr marL="0" indent="0">
              <a:buNone/>
            </a:pPr>
            <a:r>
              <a:rPr lang="en-US"/>
              <a:t>Received:2012 									0.986111111111</a:t>
            </a:r>
          </a:p>
          <a:p>
            <a:pPr marL="0" indent="0">
              <a:buNone/>
            </a:pPr>
            <a:r>
              <a:rPr lang="en-US"/>
              <a:t>Received:2012 									0.986111111111</a:t>
            </a:r>
          </a:p>
          <a:p>
            <a:pPr marL="0" indent="0">
              <a:buNone/>
            </a:pPr>
            <a:r>
              <a:rPr lang="en-US"/>
              <a:t>$ 											0.983193277311</a:t>
            </a:r>
          </a:p>
          <a:p>
            <a:pPr marL="0" indent="0">
              <a:buNone/>
            </a:pPr>
            <a:r>
              <a:rPr lang="en-US"/>
              <a:t>Received:Oct 									0.968152866242</a:t>
            </a:r>
          </a:p>
          <a:p>
            <a:pPr marL="0" indent="0">
              <a:buNone/>
            </a:pPr>
            <a:r>
              <a:rPr lang="en-US"/>
              <a:t>Received:Oct 									0.968152866242</a:t>
            </a:r>
          </a:p>
          <a:p>
            <a:pPr marL="0" indent="0">
              <a:buNone/>
            </a:pPr>
            <a:r>
              <a:rPr lang="en-US"/>
              <a:t>Date:2012 									0.959459459459</a:t>
            </a:r>
          </a:p>
          <a:p>
            <a:pPr marL="0" indent="0">
              <a:buNone/>
            </a:pPr>
            <a:r>
              <a:rPr lang="en-US"/>
              <a:t>20 											0.938864628821</a:t>
            </a:r>
          </a:p>
          <a:p>
            <a:pPr marL="0" indent="0">
              <a:buNone/>
            </a:pPr>
            <a:r>
              <a:rPr lang="en-US"/>
              <a:t>+ 											0.936526946108</a:t>
            </a:r>
          </a:p>
          <a:p>
            <a:pPr marL="0" indent="0">
              <a:buNone/>
            </a:pPr>
            <a:r>
              <a:rPr lang="en-US"/>
              <a:t>+ 											0.936526946108</a:t>
            </a:r>
          </a:p>
          <a:p>
            <a:pPr marL="0" indent="0">
              <a:buNone/>
            </a:pPr>
            <a:r>
              <a:rPr lang="en-US"/>
              <a:t>+ 											0.936526946108</a:t>
            </a:r>
          </a:p>
        </p:txBody>
      </p:sp>
      <p:sp>
        <p:nvSpPr>
          <p:cNvPr id="5" name="TextBox 4"/>
          <p:cNvSpPr txBox="1"/>
          <p:nvPr/>
        </p:nvSpPr>
        <p:spPr>
          <a:xfrm>
            <a:off x="4644008" y="404664"/>
            <a:ext cx="3400315" cy="369332"/>
          </a:xfrm>
          <a:prstGeom prst="rect">
            <a:avLst/>
          </a:prstGeom>
          <a:noFill/>
        </p:spPr>
        <p:txBody>
          <a:bodyPr wrap="none" rtlCol="0">
            <a:spAutoFit/>
          </a:bodyPr>
          <a:lstStyle/>
          <a:p>
            <a:r>
              <a:rPr lang="en-US"/>
              <a:t>...and the ham from October 2012</a:t>
            </a:r>
          </a:p>
        </p:txBody>
      </p:sp>
    </p:spTree>
    <p:extLst>
      <p:ext uri="{BB962C8B-B14F-4D97-AF65-F5344CB8AC3E}">
        <p14:creationId xmlns:p14="http://schemas.microsoft.com/office/powerpoint/2010/main" val="3421600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More solid testing</a:t>
            </a:r>
          </a:p>
        </p:txBody>
      </p:sp>
      <p:sp>
        <p:nvSpPr>
          <p:cNvPr id="3" name="Slide Number Placeholder 2"/>
          <p:cNvSpPr>
            <a:spLocks noGrp="1"/>
          </p:cNvSpPr>
          <p:nvPr>
            <p:ph type="sldNum" sz="quarter" idx="11"/>
          </p:nvPr>
        </p:nvSpPr>
        <p:spPr/>
        <p:txBody>
          <a:bodyPr/>
          <a:lstStyle/>
          <a:p>
            <a:fld id="{6C43C368-B4F5-3E41-AC60-B61C23CF3503}" type="slidenum">
              <a:rPr lang="en-US" smtClean="0"/>
              <a:pPr/>
              <a:t>76</a:t>
            </a:fld>
            <a:endParaRPr lang="en-US" dirty="0"/>
          </a:p>
        </p:txBody>
      </p:sp>
      <p:sp>
        <p:nvSpPr>
          <p:cNvPr id="4" name="Content Placeholder 3"/>
          <p:cNvSpPr>
            <a:spLocks noGrp="1"/>
          </p:cNvSpPr>
          <p:nvPr>
            <p:ph idx="1"/>
          </p:nvPr>
        </p:nvSpPr>
        <p:spPr/>
        <p:txBody>
          <a:bodyPr/>
          <a:lstStyle/>
          <a:p>
            <a:r>
              <a:rPr lang="en-US"/>
              <a:t>Using the SpamAssassin public corpus</a:t>
            </a:r>
          </a:p>
          <a:p>
            <a:r>
              <a:rPr lang="en-US"/>
              <a:t>Training with 500 emails from</a:t>
            </a:r>
          </a:p>
          <a:p>
            <a:pPr lvl="1"/>
            <a:r>
              <a:rPr lang="en-US"/>
              <a:t>spam</a:t>
            </a:r>
          </a:p>
          <a:p>
            <a:pPr lvl="1"/>
            <a:r>
              <a:rPr lang="en-US"/>
              <a:t>easy_ham (2002)</a:t>
            </a:r>
          </a:p>
          <a:p>
            <a:r>
              <a:rPr lang="en-US"/>
              <a:t>Test results</a:t>
            </a:r>
          </a:p>
          <a:p>
            <a:pPr lvl="1"/>
            <a:r>
              <a:rPr lang="en-US"/>
              <a:t>spam_2: 1128 spam, 269 misclassified as ham</a:t>
            </a:r>
          </a:p>
          <a:p>
            <a:pPr lvl="1"/>
            <a:r>
              <a:rPr lang="en-US"/>
              <a:t>easy_ham 2003: 2283 ham, 217 spam</a:t>
            </a:r>
          </a:p>
          <a:p>
            <a:r>
              <a:rPr lang="en-US"/>
              <a:t>Results are pretty good for 30 minutes of effort...</a:t>
            </a:r>
          </a:p>
        </p:txBody>
      </p:sp>
      <p:sp>
        <p:nvSpPr>
          <p:cNvPr id="5" name="Rectangle 4"/>
          <p:cNvSpPr/>
          <p:nvPr/>
        </p:nvSpPr>
        <p:spPr>
          <a:xfrm>
            <a:off x="467544" y="6488668"/>
            <a:ext cx="4544834" cy="369332"/>
          </a:xfrm>
          <a:prstGeom prst="rect">
            <a:avLst/>
          </a:prstGeom>
        </p:spPr>
        <p:txBody>
          <a:bodyPr wrap="none">
            <a:spAutoFit/>
          </a:bodyPr>
          <a:lstStyle/>
          <a:p>
            <a:r>
              <a:rPr lang="it-IT"/>
              <a:t>http://spamassassin.apache.org/publiccorpus/</a:t>
            </a:r>
            <a:endParaRPr lang="en-US"/>
          </a:p>
        </p:txBody>
      </p:sp>
    </p:spTree>
    <p:extLst>
      <p:ext uri="{BB962C8B-B14F-4D97-AF65-F5344CB8AC3E}">
        <p14:creationId xmlns:p14="http://schemas.microsoft.com/office/powerpoint/2010/main" val="118428747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Linear regression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77</a:t>
            </a:fld>
            <a:endParaRPr lang="en-US" dirty="0"/>
          </a:p>
        </p:txBody>
      </p:sp>
    </p:spTree>
    <p:extLst>
      <p:ext uri="{BB962C8B-B14F-4D97-AF65-F5344CB8AC3E}">
        <p14:creationId xmlns:p14="http://schemas.microsoft.com/office/powerpoint/2010/main" val="257701958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Linear regression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78</a:t>
            </a:fld>
            <a:endParaRPr lang="en-US" dirty="0"/>
          </a:p>
        </p:txBody>
      </p:sp>
      <p:sp>
        <p:nvSpPr>
          <p:cNvPr id="5" name="Content Placeholder 4"/>
          <p:cNvSpPr>
            <a:spLocks noGrp="1"/>
          </p:cNvSpPr>
          <p:nvPr>
            <p:ph idx="1"/>
          </p:nvPr>
        </p:nvSpPr>
        <p:spPr/>
        <p:txBody>
          <a:bodyPr/>
          <a:lstStyle/>
          <a:p>
            <a:r>
              <a:rPr lang="en-US"/>
              <a:t>Let’s say we have a number of numerical parameters for an object</a:t>
            </a:r>
          </a:p>
          <a:p>
            <a:r>
              <a:rPr lang="en-US"/>
              <a:t>We want to use these to predict some other value</a:t>
            </a:r>
          </a:p>
          <a:p>
            <a:r>
              <a:rPr lang="en-US"/>
              <a:t>Examples</a:t>
            </a:r>
          </a:p>
          <a:p>
            <a:pPr lvl="1"/>
            <a:r>
              <a:rPr lang="en-US"/>
              <a:t>estimating real estate prices</a:t>
            </a:r>
          </a:p>
          <a:p>
            <a:pPr lvl="1"/>
            <a:r>
              <a:rPr lang="en-US"/>
              <a:t>predicting the rating of a beer</a:t>
            </a:r>
          </a:p>
          <a:p>
            <a:pPr lvl="1"/>
            <a:r>
              <a:rPr lang="en-US"/>
              <a:t>...</a:t>
            </a:r>
          </a:p>
        </p:txBody>
      </p:sp>
    </p:spTree>
    <p:extLst>
      <p:ext uri="{BB962C8B-B14F-4D97-AF65-F5344CB8AC3E}">
        <p14:creationId xmlns:p14="http://schemas.microsoft.com/office/powerpoint/2010/main" val="58116344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Estimating real estate prices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79</a:t>
            </a:fld>
            <a:endParaRPr lang="en-US" dirty="0"/>
          </a:p>
        </p:txBody>
      </p:sp>
      <p:sp>
        <p:nvSpPr>
          <p:cNvPr id="4" name="Content Placeholder 3"/>
          <p:cNvSpPr>
            <a:spLocks noGrp="1"/>
          </p:cNvSpPr>
          <p:nvPr>
            <p:ph idx="1"/>
          </p:nvPr>
        </p:nvSpPr>
        <p:spPr>
          <a:xfrm>
            <a:off x="467544" y="1412776"/>
            <a:ext cx="7128792" cy="5114088"/>
          </a:xfrm>
        </p:spPr>
        <p:txBody>
          <a:bodyPr>
            <a:normAutofit/>
          </a:bodyPr>
          <a:lstStyle/>
          <a:p>
            <a:r>
              <a:rPr lang="en-US"/>
              <a:t>Take parameters</a:t>
            </a:r>
          </a:p>
          <a:p>
            <a:pPr lvl="1"/>
            <a:r>
              <a:rPr lang="en-US"/>
              <a:t>x</a:t>
            </a:r>
            <a:r>
              <a:rPr lang="en-US" baseline="-25000"/>
              <a:t>1</a:t>
            </a:r>
            <a:r>
              <a:rPr lang="en-US"/>
              <a:t> 	square meters</a:t>
            </a:r>
          </a:p>
          <a:p>
            <a:pPr lvl="1"/>
            <a:r>
              <a:rPr lang="en-US"/>
              <a:t>x</a:t>
            </a:r>
            <a:r>
              <a:rPr lang="en-US" baseline="-25000"/>
              <a:t>2</a:t>
            </a:r>
            <a:r>
              <a:rPr lang="en-US"/>
              <a:t>	number of rooms</a:t>
            </a:r>
          </a:p>
          <a:p>
            <a:pPr lvl="1"/>
            <a:r>
              <a:rPr lang="en-US"/>
              <a:t>x</a:t>
            </a:r>
            <a:r>
              <a:rPr lang="en-US" baseline="-25000"/>
              <a:t>3</a:t>
            </a:r>
            <a:r>
              <a:rPr lang="en-US"/>
              <a:t>	number of floors</a:t>
            </a:r>
          </a:p>
          <a:p>
            <a:pPr lvl="1"/>
            <a:r>
              <a:rPr lang="en-US"/>
              <a:t>x</a:t>
            </a:r>
            <a:r>
              <a:rPr lang="en-US" baseline="-25000"/>
              <a:t>4</a:t>
            </a:r>
            <a:r>
              <a:rPr lang="en-US"/>
              <a:t>	energy cost per year</a:t>
            </a:r>
          </a:p>
          <a:p>
            <a:pPr lvl="1"/>
            <a:r>
              <a:rPr lang="en-US"/>
              <a:t>x</a:t>
            </a:r>
            <a:r>
              <a:rPr lang="en-US" baseline="-25000"/>
              <a:t>5</a:t>
            </a:r>
            <a:r>
              <a:rPr lang="en-US"/>
              <a:t>	meters to nearest subway station</a:t>
            </a:r>
          </a:p>
          <a:p>
            <a:pPr lvl="1"/>
            <a:r>
              <a:rPr lang="en-US"/>
              <a:t>x</a:t>
            </a:r>
            <a:r>
              <a:rPr lang="en-US" baseline="-25000"/>
              <a:t>6</a:t>
            </a:r>
            <a:r>
              <a:rPr lang="en-US"/>
              <a:t>	years since built</a:t>
            </a:r>
          </a:p>
          <a:p>
            <a:pPr lvl="1"/>
            <a:r>
              <a:rPr lang="en-US"/>
              <a:t>x</a:t>
            </a:r>
            <a:r>
              <a:rPr lang="en-US" baseline="-25000"/>
              <a:t>7</a:t>
            </a:r>
            <a:r>
              <a:rPr lang="en-US"/>
              <a:t>	years since last refurbished</a:t>
            </a:r>
          </a:p>
          <a:p>
            <a:pPr lvl="1"/>
            <a:r>
              <a:rPr lang="en-US"/>
              <a:t>...</a:t>
            </a:r>
          </a:p>
          <a:p>
            <a:r>
              <a:rPr lang="en-US"/>
              <a:t>a x</a:t>
            </a:r>
            <a:r>
              <a:rPr lang="en-US" baseline="-25000"/>
              <a:t>1</a:t>
            </a:r>
            <a:r>
              <a:rPr lang="en-US"/>
              <a:t> + b x</a:t>
            </a:r>
            <a:r>
              <a:rPr lang="en-US" baseline="-25000"/>
              <a:t>2</a:t>
            </a:r>
            <a:r>
              <a:rPr lang="en-US"/>
              <a:t> + c x</a:t>
            </a:r>
            <a:r>
              <a:rPr lang="en-US" baseline="-25000"/>
              <a:t>3</a:t>
            </a:r>
            <a:r>
              <a:rPr lang="en-US"/>
              <a:t> + </a:t>
            </a:r>
            <a:r>
              <a:rPr lang="en-US" baseline="-25000"/>
              <a:t>...</a:t>
            </a:r>
            <a:r>
              <a:rPr lang="en-US"/>
              <a:t> = price</a:t>
            </a:r>
          </a:p>
          <a:p>
            <a:pPr lvl="1"/>
            <a:r>
              <a:rPr lang="en-US"/>
              <a:t>strip out the x-es and you have a vector</a:t>
            </a:r>
          </a:p>
          <a:p>
            <a:pPr lvl="1"/>
            <a:r>
              <a:rPr lang="en-US"/>
              <a:t>collect N samples of real flats with prices = matrix</a:t>
            </a:r>
          </a:p>
          <a:p>
            <a:pPr lvl="1"/>
            <a:r>
              <a:rPr lang="en-US"/>
              <a:t>welcome to the world of linear algebra</a:t>
            </a:r>
          </a:p>
        </p:txBody>
      </p:sp>
    </p:spTree>
    <p:extLst>
      <p:ext uri="{BB962C8B-B14F-4D97-AF65-F5344CB8AC3E}">
        <p14:creationId xmlns:p14="http://schemas.microsoft.com/office/powerpoint/2010/main" val="39692944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Data accumulation</a:t>
            </a:r>
          </a:p>
        </p:txBody>
      </p:sp>
      <p:sp>
        <p:nvSpPr>
          <p:cNvPr id="6" name="Content Placeholder 5"/>
          <p:cNvSpPr>
            <a:spLocks noGrp="1"/>
          </p:cNvSpPr>
          <p:nvPr>
            <p:ph idx="1"/>
          </p:nvPr>
        </p:nvSpPr>
        <p:spPr/>
        <p:txBody>
          <a:bodyPr/>
          <a:lstStyle/>
          <a:p>
            <a:r>
              <a:rPr lang="en-US"/>
              <a:t>Today, data is accumulating at tremendous rates</a:t>
            </a:r>
          </a:p>
          <a:p>
            <a:pPr lvl="1"/>
            <a:r>
              <a:rPr lang="en-US"/>
              <a:t>click streams from web visitors</a:t>
            </a:r>
          </a:p>
          <a:p>
            <a:pPr lvl="1"/>
            <a:r>
              <a:rPr lang="en-US"/>
              <a:t>supermarket transactions</a:t>
            </a:r>
          </a:p>
          <a:p>
            <a:pPr lvl="1"/>
            <a:r>
              <a:rPr lang="en-US"/>
              <a:t>sensor readings</a:t>
            </a:r>
          </a:p>
          <a:p>
            <a:pPr lvl="1"/>
            <a:r>
              <a:rPr lang="en-US"/>
              <a:t>video camera footage</a:t>
            </a:r>
          </a:p>
          <a:p>
            <a:pPr lvl="1"/>
            <a:r>
              <a:rPr lang="en-US"/>
              <a:t>GPS trails</a:t>
            </a:r>
          </a:p>
          <a:p>
            <a:pPr lvl="1"/>
            <a:r>
              <a:rPr lang="en-US"/>
              <a:t>social media interactions</a:t>
            </a:r>
          </a:p>
          <a:p>
            <a:pPr lvl="1"/>
            <a:r>
              <a:rPr lang="en-US"/>
              <a:t>...</a:t>
            </a:r>
          </a:p>
          <a:p>
            <a:r>
              <a:rPr lang="en-US"/>
              <a:t>It really is becoming a challenge to store and process it all in a meaningful way</a:t>
            </a:r>
          </a:p>
        </p:txBody>
      </p:sp>
      <p:sp>
        <p:nvSpPr>
          <p:cNvPr id="3" name="Slide Number Placeholder 2"/>
          <p:cNvSpPr>
            <a:spLocks noGrp="1"/>
          </p:cNvSpPr>
          <p:nvPr>
            <p:ph type="sldNum" sz="quarter" idx="11"/>
          </p:nvPr>
        </p:nvSpPr>
        <p:spPr/>
        <p:txBody>
          <a:bodyPr/>
          <a:lstStyle/>
          <a:p>
            <a:fld id="{6C43C368-B4F5-3E41-AC60-B61C23CF3503}" type="slidenum">
              <a:rPr lang="en-US" smtClean="0"/>
              <a:pPr/>
              <a:t>8</a:t>
            </a:fld>
            <a:endParaRPr lang="en-US" dirty="0"/>
          </a:p>
        </p:txBody>
      </p:sp>
    </p:spTree>
    <p:extLst>
      <p:ext uri="{BB962C8B-B14F-4D97-AF65-F5344CB8AC3E}">
        <p14:creationId xmlns:p14="http://schemas.microsoft.com/office/powerpoint/2010/main" val="34061068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Our data set: beer ratings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80</a:t>
            </a:fld>
            <a:endParaRPr lang="en-US" dirty="0"/>
          </a:p>
        </p:txBody>
      </p:sp>
      <p:sp>
        <p:nvSpPr>
          <p:cNvPr id="4" name="Content Placeholder 3"/>
          <p:cNvSpPr>
            <a:spLocks noGrp="1"/>
          </p:cNvSpPr>
          <p:nvPr>
            <p:ph idx="1"/>
          </p:nvPr>
        </p:nvSpPr>
        <p:spPr/>
        <p:txBody>
          <a:bodyPr/>
          <a:lstStyle/>
          <a:p>
            <a:r>
              <a:rPr lang="en-US"/>
              <a:t>Ratebeer.com</a:t>
            </a:r>
          </a:p>
          <a:p>
            <a:pPr lvl="1"/>
            <a:r>
              <a:rPr lang="en-US"/>
              <a:t>a web site for rating beer</a:t>
            </a:r>
          </a:p>
          <a:p>
            <a:pPr lvl="1"/>
            <a:r>
              <a:rPr lang="en-US"/>
              <a:t>scale of 0.5 to 5.0</a:t>
            </a:r>
          </a:p>
          <a:p>
            <a:r>
              <a:rPr lang="en-US"/>
              <a:t>For each beer we know</a:t>
            </a:r>
          </a:p>
          <a:p>
            <a:pPr lvl="1"/>
            <a:r>
              <a:rPr lang="en-US"/>
              <a:t>alcohol %</a:t>
            </a:r>
          </a:p>
          <a:p>
            <a:pPr lvl="1"/>
            <a:r>
              <a:rPr lang="en-US"/>
              <a:t>country of origin</a:t>
            </a:r>
          </a:p>
          <a:p>
            <a:pPr lvl="1"/>
            <a:r>
              <a:rPr lang="en-US"/>
              <a:t>brewery</a:t>
            </a:r>
          </a:p>
          <a:p>
            <a:pPr lvl="1"/>
            <a:r>
              <a:rPr lang="en-US"/>
              <a:t>beer style (IPA, pilsener, stout, ...)</a:t>
            </a:r>
          </a:p>
          <a:p>
            <a:r>
              <a:rPr lang="en-US"/>
              <a:t>But ... only one attribute is numeric!</a:t>
            </a:r>
          </a:p>
          <a:p>
            <a:pPr lvl="1"/>
            <a:r>
              <a:rPr lang="en-US"/>
              <a:t>how to solve?</a:t>
            </a:r>
          </a:p>
          <a:p>
            <a:pPr marL="0" indent="0">
              <a:buNone/>
            </a:pPr>
            <a:endParaRPr lang="en-US"/>
          </a:p>
        </p:txBody>
      </p:sp>
      <p:pic>
        <p:nvPicPr>
          <p:cNvPr id="7" name="Picture 6"/>
          <p:cNvPicPr>
            <a:picLocks noChangeAspect="1"/>
          </p:cNvPicPr>
          <p:nvPr/>
        </p:nvPicPr>
        <p:blipFill>
          <a:blip r:embed="rId2"/>
          <a:stretch>
            <a:fillRect/>
          </a:stretch>
        </p:blipFill>
        <p:spPr>
          <a:xfrm>
            <a:off x="6732240" y="5494075"/>
            <a:ext cx="2286000" cy="660400"/>
          </a:xfrm>
          <a:prstGeom prst="rect">
            <a:avLst/>
          </a:prstGeom>
        </p:spPr>
      </p:pic>
    </p:spTree>
    <p:extLst>
      <p:ext uri="{BB962C8B-B14F-4D97-AF65-F5344CB8AC3E}">
        <p14:creationId xmlns:p14="http://schemas.microsoft.com/office/powerpoint/2010/main" val="116991223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81</a:t>
            </a:fld>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59500816"/>
              </p:ext>
            </p:extLst>
          </p:nvPr>
        </p:nvGraphicFramePr>
        <p:xfrm>
          <a:off x="468313" y="1412875"/>
          <a:ext cx="7775580" cy="2494280"/>
        </p:xfrm>
        <a:graphic>
          <a:graphicData uri="http://schemas.openxmlformats.org/drawingml/2006/table">
            <a:tbl>
              <a:tblPr firstRow="1" bandRow="1">
                <a:tableStyleId>{5C22544A-7EE6-4342-B048-85BDC9FD1C3A}</a:tableStyleId>
              </a:tblPr>
              <a:tblGrid>
                <a:gridCol w="777558"/>
                <a:gridCol w="777558"/>
                <a:gridCol w="777558"/>
                <a:gridCol w="777558"/>
                <a:gridCol w="777558"/>
                <a:gridCol w="777558"/>
                <a:gridCol w="777558"/>
                <a:gridCol w="777558"/>
                <a:gridCol w="777558"/>
                <a:gridCol w="777558"/>
              </a:tblGrid>
              <a:tr h="370840">
                <a:tc>
                  <a:txBody>
                    <a:bodyPr/>
                    <a:lstStyle/>
                    <a:p>
                      <a:r>
                        <a:rPr lang="en-US"/>
                        <a:t>ABV</a:t>
                      </a:r>
                    </a:p>
                  </a:txBody>
                  <a:tcPr/>
                </a:tc>
                <a:tc>
                  <a:txBody>
                    <a:bodyPr/>
                    <a:lstStyle/>
                    <a:p>
                      <a:r>
                        <a:rPr lang="en-US"/>
                        <a:t>.se</a:t>
                      </a:r>
                    </a:p>
                  </a:txBody>
                  <a:tcPr/>
                </a:tc>
                <a:tc>
                  <a:txBody>
                    <a:bodyPr/>
                    <a:lstStyle/>
                    <a:p>
                      <a:r>
                        <a:rPr lang="en-US"/>
                        <a:t>.nl</a:t>
                      </a:r>
                    </a:p>
                  </a:txBody>
                  <a:tcPr/>
                </a:tc>
                <a:tc>
                  <a:txBody>
                    <a:bodyPr/>
                    <a:lstStyle/>
                    <a:p>
                      <a:r>
                        <a:rPr lang="en-US"/>
                        <a:t>.us</a:t>
                      </a:r>
                    </a:p>
                  </a:txBody>
                  <a:tcPr/>
                </a:tc>
                <a:tc>
                  <a:txBody>
                    <a:bodyPr/>
                    <a:lstStyle/>
                    <a:p>
                      <a:r>
                        <a:rPr lang="en-US"/>
                        <a:t>.uk</a:t>
                      </a:r>
                    </a:p>
                  </a:txBody>
                  <a:tcPr/>
                </a:tc>
                <a:tc>
                  <a:txBody>
                    <a:bodyPr/>
                    <a:lstStyle/>
                    <a:p>
                      <a:r>
                        <a:rPr lang="en-US"/>
                        <a:t>IIPA</a:t>
                      </a:r>
                    </a:p>
                  </a:txBody>
                  <a:tcPr/>
                </a:tc>
                <a:tc>
                  <a:txBody>
                    <a:bodyPr/>
                    <a:lstStyle/>
                    <a:p>
                      <a:r>
                        <a:rPr lang="en-US"/>
                        <a:t>Black</a:t>
                      </a:r>
                      <a:r>
                        <a:rPr lang="en-US" baseline="0"/>
                        <a:t> </a:t>
                      </a:r>
                      <a:r>
                        <a:rPr lang="en-US"/>
                        <a:t>IPA</a:t>
                      </a:r>
                    </a:p>
                  </a:txBody>
                  <a:tcPr/>
                </a:tc>
                <a:tc>
                  <a:txBody>
                    <a:bodyPr/>
                    <a:lstStyle/>
                    <a:p>
                      <a:r>
                        <a:rPr lang="en-US"/>
                        <a:t>Pale ale</a:t>
                      </a:r>
                    </a:p>
                  </a:txBody>
                  <a:tcPr/>
                </a:tc>
                <a:tc>
                  <a:txBody>
                    <a:bodyPr/>
                    <a:lstStyle/>
                    <a:p>
                      <a:r>
                        <a:rPr lang="en-US"/>
                        <a:t>Bitter</a:t>
                      </a:r>
                    </a:p>
                  </a:txBody>
                  <a:tcPr/>
                </a:tc>
                <a:tc>
                  <a:txBody>
                    <a:bodyPr/>
                    <a:lstStyle/>
                    <a:p>
                      <a:r>
                        <a:rPr lang="en-US" sz="1600"/>
                        <a:t>Rating</a:t>
                      </a:r>
                    </a:p>
                  </a:txBody>
                  <a:tcPr/>
                </a:tc>
              </a:tr>
              <a:tr h="370840">
                <a:tc>
                  <a:txBody>
                    <a:bodyPr/>
                    <a:lstStyle/>
                    <a:p>
                      <a:r>
                        <a:rPr lang="en-US"/>
                        <a:t>8.5</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3.5</a:t>
                      </a:r>
                    </a:p>
                  </a:txBody>
                  <a:tcPr/>
                </a:tc>
              </a:tr>
              <a:tr h="370840">
                <a:tc>
                  <a:txBody>
                    <a:bodyPr/>
                    <a:lstStyle/>
                    <a:p>
                      <a:r>
                        <a:rPr lang="en-US"/>
                        <a:t>8.0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3.7</a:t>
                      </a:r>
                    </a:p>
                  </a:txBody>
                  <a:tcPr/>
                </a:tc>
              </a:tr>
              <a:tr h="370840">
                <a:tc>
                  <a:txBody>
                    <a:bodyPr/>
                    <a:lstStyle/>
                    <a:p>
                      <a:r>
                        <a:rPr lang="en-US"/>
                        <a:t>6.2</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3.2</a:t>
                      </a:r>
                    </a:p>
                  </a:txBody>
                  <a:tcPr/>
                </a:tc>
              </a:tr>
              <a:tr h="370840">
                <a:tc>
                  <a:txBody>
                    <a:bodyPr/>
                    <a:lstStyle/>
                    <a:p>
                      <a:r>
                        <a:rPr lang="en-US"/>
                        <a:t>4.4</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0.0</a:t>
                      </a:r>
                    </a:p>
                  </a:txBody>
                  <a:tcPr/>
                </a:tc>
                <a:tc>
                  <a:txBody>
                    <a:bodyPr/>
                    <a:lstStyle/>
                    <a:p>
                      <a:r>
                        <a:rPr lang="en-US"/>
                        <a:t>0.0</a:t>
                      </a:r>
                    </a:p>
                  </a:txBody>
                  <a:tcPr/>
                </a:tc>
                <a:tc>
                  <a:txBody>
                    <a:bodyPr/>
                    <a:lstStyle/>
                    <a:p>
                      <a:r>
                        <a:rPr lang="en-US"/>
                        <a:t>0.0</a:t>
                      </a:r>
                    </a:p>
                  </a:txBody>
                  <a:tcPr/>
                </a:tc>
                <a:tc>
                  <a:txBody>
                    <a:bodyPr/>
                    <a:lstStyle/>
                    <a:p>
                      <a:r>
                        <a:rPr lang="en-US"/>
                        <a:t>1.0</a:t>
                      </a:r>
                    </a:p>
                  </a:txBody>
                  <a:tcPr/>
                </a:tc>
                <a:tc>
                  <a:txBody>
                    <a:bodyPr/>
                    <a:lstStyle/>
                    <a:p>
                      <a:r>
                        <a:rPr lang="en-US"/>
                        <a:t>3.2</a:t>
                      </a:r>
                    </a:p>
                  </a:txBody>
                  <a:tcPr/>
                </a:tc>
              </a:tr>
              <a:tr h="370840">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tr>
            </a:tbl>
          </a:graphicData>
        </a:graphic>
      </p:graphicFrame>
      <p:sp>
        <p:nvSpPr>
          <p:cNvPr id="6" name="TextBox 5"/>
          <p:cNvSpPr txBox="1"/>
          <p:nvPr/>
        </p:nvSpPr>
        <p:spPr>
          <a:xfrm>
            <a:off x="1475656" y="4797152"/>
            <a:ext cx="6374424" cy="369332"/>
          </a:xfrm>
          <a:prstGeom prst="rect">
            <a:avLst/>
          </a:prstGeom>
          <a:noFill/>
        </p:spPr>
        <p:txBody>
          <a:bodyPr wrap="none" rtlCol="0">
            <a:spAutoFit/>
          </a:bodyPr>
          <a:lstStyle/>
          <a:p>
            <a:r>
              <a:rPr lang="en-US"/>
              <a:t>Basically, we turn each category into a column of 0.0 or 1.0 values.</a:t>
            </a:r>
          </a:p>
        </p:txBody>
      </p:sp>
    </p:spTree>
    <p:extLst>
      <p:ext uri="{BB962C8B-B14F-4D97-AF65-F5344CB8AC3E}">
        <p14:creationId xmlns:p14="http://schemas.microsoft.com/office/powerpoint/2010/main" val="374956679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Normalization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82</a:t>
            </a:fld>
            <a:endParaRPr lang="en-US" dirty="0"/>
          </a:p>
        </p:txBody>
      </p:sp>
      <p:sp>
        <p:nvSpPr>
          <p:cNvPr id="4" name="Content Placeholder 3"/>
          <p:cNvSpPr>
            <a:spLocks noGrp="1"/>
          </p:cNvSpPr>
          <p:nvPr>
            <p:ph idx="1"/>
          </p:nvPr>
        </p:nvSpPr>
        <p:spPr/>
        <p:txBody>
          <a:bodyPr/>
          <a:lstStyle/>
          <a:p>
            <a:r>
              <a:rPr lang="en-US"/>
              <a:t>If some columns have much bigger values than the others they will automatically dominate predictions</a:t>
            </a:r>
          </a:p>
          <a:p>
            <a:r>
              <a:rPr lang="en-US"/>
              <a:t>We solve this by normalization</a:t>
            </a:r>
          </a:p>
          <a:p>
            <a:r>
              <a:rPr lang="en-US"/>
              <a:t>Basically, all values get resized into the 0.0-1.0 range</a:t>
            </a:r>
          </a:p>
          <a:p>
            <a:r>
              <a:rPr lang="en-US"/>
              <a:t>For ABV we set a ceiling of 15%</a:t>
            </a:r>
          </a:p>
          <a:p>
            <a:pPr lvl="1"/>
            <a:r>
              <a:rPr lang="en-US"/>
              <a:t>compute with </a:t>
            </a:r>
            <a:r>
              <a:rPr lang="en-US" b="1">
                <a:latin typeface="Courier New"/>
                <a:cs typeface="Courier New"/>
              </a:rPr>
              <a:t>min(15.0, abv) / 15.0</a:t>
            </a:r>
          </a:p>
        </p:txBody>
      </p:sp>
    </p:spTree>
    <p:extLst>
      <p:ext uri="{BB962C8B-B14F-4D97-AF65-F5344CB8AC3E}">
        <p14:creationId xmlns:p14="http://schemas.microsoft.com/office/powerpoint/2010/main" val="267775663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more data</a:t>
            </a:r>
          </a:p>
        </p:txBody>
      </p:sp>
      <p:sp>
        <p:nvSpPr>
          <p:cNvPr id="3" name="Slide Number Placeholder 2"/>
          <p:cNvSpPr>
            <a:spLocks noGrp="1"/>
          </p:cNvSpPr>
          <p:nvPr>
            <p:ph type="sldNum" sz="quarter" idx="11"/>
          </p:nvPr>
        </p:nvSpPr>
        <p:spPr/>
        <p:txBody>
          <a:bodyPr/>
          <a:lstStyle/>
          <a:p>
            <a:fld id="{6C43C368-B4F5-3E41-AC60-B61C23CF3503}" type="slidenum">
              <a:rPr lang="en-US" smtClean="0"/>
              <a:pPr/>
              <a:t>83</a:t>
            </a:fld>
            <a:endParaRPr lang="en-US" dirty="0"/>
          </a:p>
        </p:txBody>
      </p:sp>
      <p:sp>
        <p:nvSpPr>
          <p:cNvPr id="4" name="Content Placeholder 3"/>
          <p:cNvSpPr>
            <a:spLocks noGrp="1"/>
          </p:cNvSpPr>
          <p:nvPr>
            <p:ph idx="1"/>
          </p:nvPr>
        </p:nvSpPr>
        <p:spPr/>
        <p:txBody>
          <a:bodyPr/>
          <a:lstStyle/>
          <a:p>
            <a:r>
              <a:rPr lang="en-US"/>
              <a:t>To get a bit more data, I added manually a description of each beer style</a:t>
            </a:r>
          </a:p>
          <a:p>
            <a:r>
              <a:rPr lang="en-US"/>
              <a:t>Each beer style got a 0.0-1.0 rating on</a:t>
            </a:r>
          </a:p>
          <a:p>
            <a:pPr lvl="1"/>
            <a:r>
              <a:rPr lang="en-US"/>
              <a:t>colour (pale/dark)</a:t>
            </a:r>
          </a:p>
          <a:p>
            <a:pPr lvl="1"/>
            <a:r>
              <a:rPr lang="en-US"/>
              <a:t>sweetness</a:t>
            </a:r>
          </a:p>
          <a:p>
            <a:pPr lvl="1"/>
            <a:r>
              <a:rPr lang="en-US"/>
              <a:t>hoppiness</a:t>
            </a:r>
          </a:p>
          <a:p>
            <a:pPr lvl="1"/>
            <a:r>
              <a:rPr lang="en-US"/>
              <a:t>sourness</a:t>
            </a:r>
          </a:p>
          <a:p>
            <a:r>
              <a:rPr lang="en-US"/>
              <a:t>These ratings are kind of coarse because all beers of the same style get the same value</a:t>
            </a:r>
          </a:p>
        </p:txBody>
      </p:sp>
    </p:spTree>
    <p:extLst>
      <p:ext uri="{BB962C8B-B14F-4D97-AF65-F5344CB8AC3E}">
        <p14:creationId xmlns:p14="http://schemas.microsoft.com/office/powerpoint/2010/main" val="223625262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Making predictions</a:t>
            </a:r>
          </a:p>
        </p:txBody>
      </p:sp>
      <p:sp>
        <p:nvSpPr>
          <p:cNvPr id="3" name="Slide Number Placeholder 2"/>
          <p:cNvSpPr>
            <a:spLocks noGrp="1"/>
          </p:cNvSpPr>
          <p:nvPr>
            <p:ph type="sldNum" sz="quarter" idx="11"/>
          </p:nvPr>
        </p:nvSpPr>
        <p:spPr/>
        <p:txBody>
          <a:bodyPr/>
          <a:lstStyle/>
          <a:p>
            <a:fld id="{6C43C368-B4F5-3E41-AC60-B61C23CF3503}" type="slidenum">
              <a:rPr lang="en-US" smtClean="0"/>
              <a:pPr/>
              <a:t>84</a:t>
            </a:fld>
            <a:endParaRPr lang="en-US" dirty="0"/>
          </a:p>
        </p:txBody>
      </p:sp>
      <p:sp>
        <p:nvSpPr>
          <p:cNvPr id="4" name="Content Placeholder 3"/>
          <p:cNvSpPr>
            <a:spLocks noGrp="1"/>
          </p:cNvSpPr>
          <p:nvPr>
            <p:ph idx="1"/>
          </p:nvPr>
        </p:nvSpPr>
        <p:spPr/>
        <p:txBody>
          <a:bodyPr/>
          <a:lstStyle/>
          <a:p>
            <a:r>
              <a:rPr lang="en-US"/>
              <a:t>We’re looking for a formula</a:t>
            </a:r>
          </a:p>
          <a:p>
            <a:pPr lvl="1"/>
            <a:r>
              <a:rPr lang="en-US"/>
              <a:t>a * abv + b * .se + c * .nl + d * .us + ... = rating</a:t>
            </a:r>
          </a:p>
          <a:p>
            <a:r>
              <a:rPr lang="en-US"/>
              <a:t>We have </a:t>
            </a:r>
            <a:r>
              <a:rPr lang="en-US" i="1"/>
              <a:t>n</a:t>
            </a:r>
            <a:r>
              <a:rPr lang="en-US"/>
              <a:t> examples</a:t>
            </a:r>
          </a:p>
          <a:p>
            <a:pPr lvl="1"/>
            <a:r>
              <a:rPr lang="en-US"/>
              <a:t>a * 8.5 + b * 1.0 + c * 0.0 + d * 0.0 + ... = 3.5</a:t>
            </a:r>
          </a:p>
          <a:p>
            <a:r>
              <a:rPr lang="en-US"/>
              <a:t>We have one unknown per column</a:t>
            </a:r>
          </a:p>
          <a:p>
            <a:pPr lvl="1"/>
            <a:r>
              <a:rPr lang="en-US"/>
              <a:t>as long as we have more rows than columns we can solve the equation</a:t>
            </a:r>
          </a:p>
          <a:p>
            <a:r>
              <a:rPr lang="en-US"/>
              <a:t>Interestingly, matrix operations can be used to solve this easily</a:t>
            </a:r>
          </a:p>
        </p:txBody>
      </p:sp>
    </p:spTree>
    <p:extLst>
      <p:ext uri="{BB962C8B-B14F-4D97-AF65-F5344CB8AC3E}">
        <p14:creationId xmlns:p14="http://schemas.microsoft.com/office/powerpoint/2010/main" val="276317844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formulation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85</a:t>
            </a:fld>
            <a:endParaRPr lang="en-US" dirty="0"/>
          </a:p>
        </p:txBody>
      </p:sp>
      <p:sp>
        <p:nvSpPr>
          <p:cNvPr id="4" name="Content Placeholder 3"/>
          <p:cNvSpPr>
            <a:spLocks noGrp="1"/>
          </p:cNvSpPr>
          <p:nvPr>
            <p:ph idx="1"/>
          </p:nvPr>
        </p:nvSpPr>
        <p:spPr/>
        <p:txBody>
          <a:bodyPr/>
          <a:lstStyle/>
          <a:p>
            <a:r>
              <a:rPr lang="en-US"/>
              <a:t>Let’s say</a:t>
            </a:r>
          </a:p>
          <a:p>
            <a:pPr lvl="1"/>
            <a:r>
              <a:rPr lang="en-US" i="1"/>
              <a:t>x</a:t>
            </a:r>
            <a:r>
              <a:rPr lang="en-US"/>
              <a:t> is our data matrix</a:t>
            </a:r>
          </a:p>
          <a:p>
            <a:pPr lvl="1"/>
            <a:r>
              <a:rPr lang="en-US" i="1"/>
              <a:t>y</a:t>
            </a:r>
            <a:r>
              <a:rPr lang="en-US"/>
              <a:t> is a vector with the ratings and</a:t>
            </a:r>
          </a:p>
          <a:p>
            <a:pPr lvl="1"/>
            <a:r>
              <a:rPr lang="en-US" i="1"/>
              <a:t>w</a:t>
            </a:r>
            <a:r>
              <a:rPr lang="en-US"/>
              <a:t> is a vector with the </a:t>
            </a:r>
            <a:r>
              <a:rPr lang="en-US" i="1"/>
              <a:t>a</a:t>
            </a:r>
            <a:r>
              <a:rPr lang="en-US"/>
              <a:t>, </a:t>
            </a:r>
            <a:r>
              <a:rPr lang="en-US" i="1"/>
              <a:t>b</a:t>
            </a:r>
            <a:r>
              <a:rPr lang="en-US"/>
              <a:t>, </a:t>
            </a:r>
            <a:r>
              <a:rPr lang="en-US" i="1"/>
              <a:t>c</a:t>
            </a:r>
            <a:r>
              <a:rPr lang="en-US"/>
              <a:t>, ... values</a:t>
            </a:r>
          </a:p>
          <a:p>
            <a:r>
              <a:rPr lang="en-US"/>
              <a:t>That is: </a:t>
            </a:r>
            <a:r>
              <a:rPr lang="en-US" i="1"/>
              <a:t>x * w = y</a:t>
            </a:r>
          </a:p>
          <a:p>
            <a:pPr lvl="1"/>
            <a:r>
              <a:rPr lang="en-US"/>
              <a:t>this is the same as the original equation</a:t>
            </a:r>
          </a:p>
          <a:p>
            <a:pPr lvl="1"/>
            <a:r>
              <a:rPr lang="en-US"/>
              <a:t>a x</a:t>
            </a:r>
            <a:r>
              <a:rPr lang="en-US" baseline="-25000"/>
              <a:t>1</a:t>
            </a:r>
            <a:r>
              <a:rPr lang="en-US"/>
              <a:t> + b x</a:t>
            </a:r>
            <a:r>
              <a:rPr lang="en-US" baseline="-25000"/>
              <a:t>2</a:t>
            </a:r>
            <a:r>
              <a:rPr lang="en-US"/>
              <a:t> + c x</a:t>
            </a:r>
            <a:r>
              <a:rPr lang="en-US" baseline="-25000"/>
              <a:t>3</a:t>
            </a:r>
            <a:r>
              <a:rPr lang="en-US"/>
              <a:t> + </a:t>
            </a:r>
            <a:r>
              <a:rPr lang="en-US" baseline="-25000"/>
              <a:t>...</a:t>
            </a:r>
            <a:r>
              <a:rPr lang="en-US"/>
              <a:t> = rating</a:t>
            </a:r>
          </a:p>
          <a:p>
            <a:r>
              <a:rPr lang="en-US"/>
              <a:t>If we solve this, we get</a:t>
            </a:r>
          </a:p>
          <a:p>
            <a:pPr lvl="1"/>
            <a:endParaRPr lang="en-US" i="1"/>
          </a:p>
        </p:txBody>
      </p:sp>
      <p:pic>
        <p:nvPicPr>
          <p:cNvPr id="5" name="Picture 4"/>
          <p:cNvPicPr>
            <a:picLocks noChangeAspect="1"/>
          </p:cNvPicPr>
          <p:nvPr/>
        </p:nvPicPr>
        <p:blipFill>
          <a:blip r:embed="rId2"/>
          <a:stretch>
            <a:fillRect/>
          </a:stretch>
        </p:blipFill>
        <p:spPr>
          <a:xfrm>
            <a:off x="964014" y="4555842"/>
            <a:ext cx="1955800" cy="635000"/>
          </a:xfrm>
          <a:prstGeom prst="rect">
            <a:avLst/>
          </a:prstGeom>
        </p:spPr>
      </p:pic>
    </p:spTree>
    <p:extLst>
      <p:ext uri="{BB962C8B-B14F-4D97-AF65-F5344CB8AC3E}">
        <p14:creationId xmlns:p14="http://schemas.microsoft.com/office/powerpoint/2010/main" val="129994139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Enter Numpy</a:t>
            </a:r>
          </a:p>
        </p:txBody>
      </p:sp>
      <p:sp>
        <p:nvSpPr>
          <p:cNvPr id="3" name="Slide Number Placeholder 2"/>
          <p:cNvSpPr>
            <a:spLocks noGrp="1"/>
          </p:cNvSpPr>
          <p:nvPr>
            <p:ph type="sldNum" sz="quarter" idx="11"/>
          </p:nvPr>
        </p:nvSpPr>
        <p:spPr/>
        <p:txBody>
          <a:bodyPr/>
          <a:lstStyle/>
          <a:p>
            <a:fld id="{6C43C368-B4F5-3E41-AC60-B61C23CF3503}" type="slidenum">
              <a:rPr lang="en-US" smtClean="0"/>
              <a:pPr/>
              <a:t>86</a:t>
            </a:fld>
            <a:endParaRPr lang="en-US" dirty="0"/>
          </a:p>
        </p:txBody>
      </p:sp>
      <p:sp>
        <p:nvSpPr>
          <p:cNvPr id="4" name="Content Placeholder 3"/>
          <p:cNvSpPr>
            <a:spLocks noGrp="1"/>
          </p:cNvSpPr>
          <p:nvPr>
            <p:ph idx="1"/>
          </p:nvPr>
        </p:nvSpPr>
        <p:spPr/>
        <p:txBody>
          <a:bodyPr/>
          <a:lstStyle/>
          <a:p>
            <a:r>
              <a:rPr lang="en-US"/>
              <a:t>Numpy is a Python library for matrix operations</a:t>
            </a:r>
          </a:p>
          <a:p>
            <a:r>
              <a:rPr lang="en-US"/>
              <a:t>It has built-in types for vectors and matrices</a:t>
            </a:r>
          </a:p>
          <a:p>
            <a:r>
              <a:rPr lang="en-US"/>
              <a:t>Means you can very easily work with matrices in Python</a:t>
            </a:r>
          </a:p>
          <a:p>
            <a:r>
              <a:rPr lang="en-US"/>
              <a:t>Why matrices?</a:t>
            </a:r>
          </a:p>
          <a:p>
            <a:pPr lvl="1"/>
            <a:r>
              <a:rPr lang="en-US"/>
              <a:t>much easier to express what we want to do</a:t>
            </a:r>
          </a:p>
          <a:p>
            <a:pPr lvl="1"/>
            <a:r>
              <a:rPr lang="en-US"/>
              <a:t>library written in C and very fast</a:t>
            </a:r>
          </a:p>
          <a:p>
            <a:pPr lvl="1"/>
            <a:r>
              <a:rPr lang="en-US"/>
              <a:t>takes care of rounding errors, etc</a:t>
            </a:r>
          </a:p>
          <a:p>
            <a:endParaRPr lang="en-US"/>
          </a:p>
        </p:txBody>
      </p:sp>
    </p:spTree>
    <p:extLst>
      <p:ext uri="{BB962C8B-B14F-4D97-AF65-F5344CB8AC3E}">
        <p14:creationId xmlns:p14="http://schemas.microsoft.com/office/powerpoint/2010/main" val="66645431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Quick Numpy example</a:t>
            </a:r>
          </a:p>
        </p:txBody>
      </p:sp>
      <p:sp>
        <p:nvSpPr>
          <p:cNvPr id="3" name="Slide Number Placeholder 2"/>
          <p:cNvSpPr>
            <a:spLocks noGrp="1"/>
          </p:cNvSpPr>
          <p:nvPr>
            <p:ph type="sldNum" sz="quarter" idx="11"/>
          </p:nvPr>
        </p:nvSpPr>
        <p:spPr/>
        <p:txBody>
          <a:bodyPr/>
          <a:lstStyle/>
          <a:p>
            <a:fld id="{6C43C368-B4F5-3E41-AC60-B61C23CF3503}" type="slidenum">
              <a:rPr lang="en-US" smtClean="0"/>
              <a:pPr/>
              <a:t>87</a:t>
            </a:fld>
            <a:endParaRPr lang="en-US" dirty="0"/>
          </a:p>
        </p:txBody>
      </p:sp>
      <p:sp>
        <p:nvSpPr>
          <p:cNvPr id="4" name="Content Placeholder 3"/>
          <p:cNvSpPr>
            <a:spLocks noGrp="1"/>
          </p:cNvSpPr>
          <p:nvPr>
            <p:ph idx="1"/>
          </p:nvPr>
        </p:nvSpPr>
        <p:spPr>
          <a:xfrm>
            <a:off x="467544" y="1412776"/>
            <a:ext cx="7776864" cy="5040560"/>
          </a:xfrm>
        </p:spPr>
        <p:txBody>
          <a:bodyPr>
            <a:normAutofit fontScale="40000" lnSpcReduction="20000"/>
          </a:bodyPr>
          <a:lstStyle/>
          <a:p>
            <a:pPr marL="0" indent="0">
              <a:buNone/>
            </a:pPr>
            <a:r>
              <a:rPr lang="en-US" b="1">
                <a:latin typeface="Courier New"/>
                <a:cs typeface="Courier New"/>
              </a:rPr>
              <a:t>&gt;&gt;&gt; from numpy import *</a:t>
            </a:r>
          </a:p>
          <a:p>
            <a:pPr marL="0" indent="0">
              <a:buNone/>
            </a:pPr>
            <a:r>
              <a:rPr lang="en-US" b="1">
                <a:latin typeface="Courier New"/>
                <a:cs typeface="Courier New"/>
              </a:rPr>
              <a:t>&gt;&gt;&gt; range(10)</a:t>
            </a:r>
          </a:p>
          <a:p>
            <a:pPr marL="0" indent="0">
              <a:buNone/>
            </a:pPr>
            <a:r>
              <a:rPr lang="en-US" b="1">
                <a:latin typeface="Courier New"/>
                <a:cs typeface="Courier New"/>
              </a:rPr>
              <a:t>[0, 1, 2, 3, 4, 5, 6, 7, 8, 9]</a:t>
            </a:r>
          </a:p>
          <a:p>
            <a:pPr marL="0" indent="0">
              <a:buNone/>
            </a:pPr>
            <a:r>
              <a:rPr lang="en-US" b="1">
                <a:latin typeface="Courier New"/>
                <a:cs typeface="Courier New"/>
              </a:rPr>
              <a:t>&gt;&gt;&gt; [range(10)] * 10</a:t>
            </a:r>
          </a:p>
          <a:p>
            <a:pPr marL="0" indent="0">
              <a:buNone/>
            </a:pPr>
            <a:r>
              <a:rPr lang="en-US" b="1">
                <a:latin typeface="Courier New"/>
                <a:cs typeface="Courier New"/>
              </a:rPr>
              <a:t>[[0, 1, 2, 3, 4, 5, 6, 7, 8, 9], [0, 1, 2, 3, 4, 5, 6, 7, 8, 9], [0, 1, 2, 3, 4, 5, 6, 7, 8, 9], [0, 1, 2, 3, 4, 5, 6, 7, 8, 9], [0, 1, 2, 3, 4, 5, 6, 7, 8, 9], [0, 1, 2, 3, 4, 5, 6, 7, 8, 9], [0, 1, 2, 3, 4, 5, 6, 7, 8, 9], [0, 1, 2, 3, 4, 5, 6, 7, 8, 9], [0, 1, 2, 3, 4, 5, 6, 7, 8, 9], [0, 1, 2, 3, 4, 5, 6, 7, 8, 9]]</a:t>
            </a:r>
          </a:p>
          <a:p>
            <a:pPr marL="0" indent="0">
              <a:buNone/>
            </a:pPr>
            <a:r>
              <a:rPr lang="en-US" b="1">
                <a:latin typeface="Courier New"/>
                <a:cs typeface="Courier New"/>
              </a:rPr>
              <a:t>&gt;&gt;&gt; m = mat([range(10)] * 10)</a:t>
            </a:r>
          </a:p>
          <a:p>
            <a:pPr marL="0" indent="0">
              <a:buNone/>
            </a:pPr>
            <a:r>
              <a:rPr lang="en-US" b="1">
                <a:latin typeface="Courier New"/>
                <a:cs typeface="Courier New"/>
              </a:rPr>
              <a:t>&gt;&gt;&gt; m</a:t>
            </a:r>
          </a:p>
          <a:p>
            <a:pPr marL="0" indent="0">
              <a:buNone/>
            </a:pPr>
            <a:r>
              <a:rPr lang="en-US" b="1">
                <a:latin typeface="Courier New"/>
                <a:cs typeface="Courier New"/>
              </a:rPr>
              <a:t>matrix([[0, 1, 2, 3, 4, 5, 6, 7, 8, 9],</a:t>
            </a:r>
          </a:p>
          <a:p>
            <a:pPr marL="0" indent="0">
              <a:buNone/>
            </a:pPr>
            <a:r>
              <a:rPr lang="en-US" b="1">
                <a:latin typeface="Courier New"/>
                <a:cs typeface="Courier New"/>
              </a:rPr>
              <a:t>        [0, 1, 2, 3, 4, 5, 6, 7, 8, 9],</a:t>
            </a:r>
          </a:p>
          <a:p>
            <a:pPr marL="0" indent="0">
              <a:buNone/>
            </a:pPr>
            <a:r>
              <a:rPr lang="en-US" b="1">
                <a:latin typeface="Courier New"/>
                <a:cs typeface="Courier New"/>
              </a:rPr>
              <a:t>        [0, 1, 2, 3, 4, 5, 6, 7, 8, 9],</a:t>
            </a:r>
          </a:p>
          <a:p>
            <a:pPr marL="0" indent="0">
              <a:buNone/>
            </a:pPr>
            <a:r>
              <a:rPr lang="en-US" b="1">
                <a:latin typeface="Courier New"/>
                <a:cs typeface="Courier New"/>
              </a:rPr>
              <a:t>        [0, 1, 2, 3, 4, 5, 6, 7, 8, 9],</a:t>
            </a:r>
          </a:p>
          <a:p>
            <a:pPr marL="0" indent="0">
              <a:buNone/>
            </a:pPr>
            <a:r>
              <a:rPr lang="en-US" b="1">
                <a:latin typeface="Courier New"/>
                <a:cs typeface="Courier New"/>
              </a:rPr>
              <a:t>        [0, 1, 2, 3, 4, 5, 6, 7, 8, 9],</a:t>
            </a:r>
          </a:p>
          <a:p>
            <a:pPr marL="0" indent="0">
              <a:buNone/>
            </a:pPr>
            <a:r>
              <a:rPr lang="en-US" b="1">
                <a:latin typeface="Courier New"/>
                <a:cs typeface="Courier New"/>
              </a:rPr>
              <a:t>        [0, 1, 2, 3, 4, 5, 6, 7, 8, 9],</a:t>
            </a:r>
          </a:p>
          <a:p>
            <a:pPr marL="0" indent="0">
              <a:buNone/>
            </a:pPr>
            <a:r>
              <a:rPr lang="en-US" b="1">
                <a:latin typeface="Courier New"/>
                <a:cs typeface="Courier New"/>
              </a:rPr>
              <a:t>        [0, 1, 2, 3, 4, 5, 6, 7, 8, 9],</a:t>
            </a:r>
          </a:p>
          <a:p>
            <a:pPr marL="0" indent="0">
              <a:buNone/>
            </a:pPr>
            <a:r>
              <a:rPr lang="en-US" b="1">
                <a:latin typeface="Courier New"/>
                <a:cs typeface="Courier New"/>
              </a:rPr>
              <a:t>        [0, 1, 2, 3, 4, 5, 6, 7, 8, 9],</a:t>
            </a:r>
          </a:p>
          <a:p>
            <a:pPr marL="0" indent="0">
              <a:buNone/>
            </a:pPr>
            <a:r>
              <a:rPr lang="en-US" b="1">
                <a:latin typeface="Courier New"/>
                <a:cs typeface="Courier New"/>
              </a:rPr>
              <a:t>        [0, 1, 2, 3, 4, 5, 6, 7, 8, 9],</a:t>
            </a:r>
          </a:p>
          <a:p>
            <a:pPr marL="0" indent="0">
              <a:buNone/>
            </a:pPr>
            <a:r>
              <a:rPr lang="en-US" b="1">
                <a:latin typeface="Courier New"/>
                <a:cs typeface="Courier New"/>
              </a:rPr>
              <a:t>        [0, 1, 2, 3, 4, 5, 6, 7, 8, 9]])</a:t>
            </a:r>
          </a:p>
          <a:p>
            <a:pPr marL="0" indent="0">
              <a:buNone/>
            </a:pPr>
            <a:r>
              <a:rPr lang="en-US" b="1">
                <a:latin typeface="Courier New"/>
                <a:cs typeface="Courier New"/>
              </a:rPr>
              <a:t>&gt;&gt;&gt; m.T</a:t>
            </a:r>
          </a:p>
          <a:p>
            <a:pPr marL="0" indent="0">
              <a:buNone/>
            </a:pPr>
            <a:r>
              <a:rPr lang="en-US" b="1">
                <a:latin typeface="Courier New"/>
                <a:cs typeface="Courier New"/>
              </a:rPr>
              <a:t>matrix([[0, 0, 0, 0, 0, 0, 0, 0, 0, 0],</a:t>
            </a:r>
          </a:p>
          <a:p>
            <a:pPr marL="0" indent="0">
              <a:buNone/>
            </a:pPr>
            <a:r>
              <a:rPr lang="en-US" b="1">
                <a:latin typeface="Courier New"/>
                <a:cs typeface="Courier New"/>
              </a:rPr>
              <a:t>        [1, 1, 1, 1, 1, 1, 1, 1, 1, 1],</a:t>
            </a:r>
          </a:p>
          <a:p>
            <a:pPr marL="0" indent="0">
              <a:buNone/>
            </a:pPr>
            <a:r>
              <a:rPr lang="en-US" b="1">
                <a:latin typeface="Courier New"/>
                <a:cs typeface="Courier New"/>
              </a:rPr>
              <a:t>        [2, 2, 2, 2, 2, 2, 2, 2, 2, 2],</a:t>
            </a:r>
          </a:p>
          <a:p>
            <a:pPr marL="0" indent="0">
              <a:buNone/>
            </a:pPr>
            <a:r>
              <a:rPr lang="en-US" b="1">
                <a:latin typeface="Courier New"/>
                <a:cs typeface="Courier New"/>
              </a:rPr>
              <a:t>        [3, 3, 3, 3, 3, 3, 3, 3, 3, 3],</a:t>
            </a:r>
          </a:p>
          <a:p>
            <a:pPr marL="0" indent="0">
              <a:buNone/>
            </a:pPr>
            <a:r>
              <a:rPr lang="en-US" b="1">
                <a:latin typeface="Courier New"/>
                <a:cs typeface="Courier New"/>
              </a:rPr>
              <a:t>        [4, 4, 4, 4, 4, 4, 4, 4, 4, 4],</a:t>
            </a:r>
          </a:p>
          <a:p>
            <a:pPr marL="0" indent="0">
              <a:buNone/>
            </a:pPr>
            <a:r>
              <a:rPr lang="en-US" b="1">
                <a:latin typeface="Courier New"/>
                <a:cs typeface="Courier New"/>
              </a:rPr>
              <a:t>        [5, 5, 5, 5, 5, 5, 5, 5, 5, 5],</a:t>
            </a:r>
          </a:p>
          <a:p>
            <a:pPr marL="0" indent="0">
              <a:buNone/>
            </a:pPr>
            <a:r>
              <a:rPr lang="en-US" b="1">
                <a:latin typeface="Courier New"/>
                <a:cs typeface="Courier New"/>
              </a:rPr>
              <a:t>        [6, 6, 6, 6, 6, 6, 6, 6, 6, 6],</a:t>
            </a:r>
          </a:p>
          <a:p>
            <a:pPr marL="0" indent="0">
              <a:buNone/>
            </a:pPr>
            <a:r>
              <a:rPr lang="en-US" b="1">
                <a:latin typeface="Courier New"/>
                <a:cs typeface="Courier New"/>
              </a:rPr>
              <a:t>        [7, 7, 7, 7, 7, 7, 7, 7, 7, 7],</a:t>
            </a:r>
          </a:p>
          <a:p>
            <a:pPr marL="0" indent="0">
              <a:buNone/>
            </a:pPr>
            <a:r>
              <a:rPr lang="en-US" b="1">
                <a:latin typeface="Courier New"/>
                <a:cs typeface="Courier New"/>
              </a:rPr>
              <a:t>        [8, 8, 8, 8, 8, 8, 8, 8, 8, 8],</a:t>
            </a:r>
          </a:p>
          <a:p>
            <a:pPr marL="0" indent="0">
              <a:buNone/>
            </a:pPr>
            <a:r>
              <a:rPr lang="en-US" b="1">
                <a:latin typeface="Courier New"/>
                <a:cs typeface="Courier New"/>
              </a:rPr>
              <a:t>        [9, 9, 9, 9, 9, 9, 9, 9, 9, 9]])</a:t>
            </a:r>
          </a:p>
          <a:p>
            <a:pPr marL="0" indent="0">
              <a:buNone/>
            </a:pPr>
            <a:endParaRPr lang="en-US" b="1">
              <a:latin typeface="Courier New"/>
              <a:cs typeface="Courier New"/>
            </a:endParaRPr>
          </a:p>
        </p:txBody>
      </p:sp>
    </p:spTree>
    <p:extLst>
      <p:ext uri="{BB962C8B-B14F-4D97-AF65-F5344CB8AC3E}">
        <p14:creationId xmlns:p14="http://schemas.microsoft.com/office/powerpoint/2010/main" val="258910592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Numpy solution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88</a:t>
            </a:fld>
            <a:endParaRPr lang="en-US" dirty="0"/>
          </a:p>
        </p:txBody>
      </p:sp>
      <p:sp>
        <p:nvSpPr>
          <p:cNvPr id="4" name="Content Placeholder 3"/>
          <p:cNvSpPr>
            <a:spLocks noGrp="1"/>
          </p:cNvSpPr>
          <p:nvPr>
            <p:ph idx="1"/>
          </p:nvPr>
        </p:nvSpPr>
        <p:spPr/>
        <p:txBody>
          <a:bodyPr>
            <a:normAutofit/>
          </a:bodyPr>
          <a:lstStyle/>
          <a:p>
            <a:r>
              <a:rPr lang="en-US"/>
              <a:t>We load the data into</a:t>
            </a:r>
          </a:p>
          <a:p>
            <a:pPr lvl="1"/>
            <a:r>
              <a:rPr lang="en-US"/>
              <a:t>a list: scores</a:t>
            </a:r>
          </a:p>
          <a:p>
            <a:pPr lvl="1"/>
            <a:r>
              <a:rPr lang="en-US"/>
              <a:t>a list of lists: parameters</a:t>
            </a:r>
          </a:p>
          <a:p>
            <a:r>
              <a:rPr lang="en-US"/>
              <a:t>Then:</a:t>
            </a:r>
          </a:p>
          <a:p>
            <a:pPr marL="457200" lvl="1" indent="0">
              <a:buNone/>
            </a:pPr>
            <a:r>
              <a:rPr lang="en-US">
                <a:latin typeface="Courier New"/>
                <a:cs typeface="Courier New"/>
              </a:rPr>
              <a:t>x_mat = mat(parameters)</a:t>
            </a:r>
          </a:p>
          <a:p>
            <a:pPr marL="457200" lvl="1" indent="0">
              <a:buNone/>
            </a:pPr>
            <a:r>
              <a:rPr lang="en-US">
                <a:latin typeface="Courier New"/>
                <a:cs typeface="Courier New"/>
              </a:rPr>
              <a:t>y_mat = mat(scores).T</a:t>
            </a:r>
          </a:p>
          <a:p>
            <a:pPr marL="457200" lvl="1" indent="0">
              <a:buNone/>
            </a:pPr>
            <a:r>
              <a:rPr lang="en-US">
                <a:latin typeface="Courier New"/>
                <a:cs typeface="Courier New"/>
              </a:rPr>
              <a:t>x_tx = x_mat.T * x_mat</a:t>
            </a:r>
          </a:p>
          <a:p>
            <a:pPr marL="457200" lvl="1" indent="0">
              <a:buNone/>
            </a:pPr>
            <a:endParaRPr lang="en-US">
              <a:latin typeface="Courier New"/>
              <a:cs typeface="Courier New"/>
            </a:endParaRPr>
          </a:p>
          <a:p>
            <a:pPr marL="457200" lvl="1" indent="0">
              <a:buNone/>
            </a:pPr>
            <a:r>
              <a:rPr lang="en-US">
                <a:latin typeface="Courier New"/>
                <a:cs typeface="Courier New"/>
              </a:rPr>
              <a:t>assert linalg.det(x_tx)</a:t>
            </a:r>
          </a:p>
          <a:p>
            <a:pPr marL="457200" lvl="1" indent="0">
              <a:buNone/>
            </a:pPr>
            <a:endParaRPr lang="en-US">
              <a:latin typeface="Courier New"/>
              <a:cs typeface="Courier New"/>
            </a:endParaRPr>
          </a:p>
          <a:p>
            <a:pPr marL="457200" lvl="1" indent="0">
              <a:buNone/>
            </a:pPr>
            <a:r>
              <a:rPr lang="en-US">
                <a:latin typeface="Courier New"/>
                <a:cs typeface="Courier New"/>
              </a:rPr>
              <a:t>ws = x_tx.I * (x_mat.T * y_mat)</a:t>
            </a:r>
          </a:p>
        </p:txBody>
      </p:sp>
    </p:spTree>
    <p:extLst>
      <p:ext uri="{BB962C8B-B14F-4D97-AF65-F5344CB8AC3E}">
        <p14:creationId xmlns:p14="http://schemas.microsoft.com/office/powerpoint/2010/main" val="26881767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Does it work?</a:t>
            </a:r>
          </a:p>
        </p:txBody>
      </p:sp>
      <p:sp>
        <p:nvSpPr>
          <p:cNvPr id="3" name="Slide Number Placeholder 2"/>
          <p:cNvSpPr>
            <a:spLocks noGrp="1"/>
          </p:cNvSpPr>
          <p:nvPr>
            <p:ph type="sldNum" sz="quarter" idx="11"/>
          </p:nvPr>
        </p:nvSpPr>
        <p:spPr/>
        <p:txBody>
          <a:bodyPr/>
          <a:lstStyle/>
          <a:p>
            <a:fld id="{6C43C368-B4F5-3E41-AC60-B61C23CF3503}" type="slidenum">
              <a:rPr lang="en-US" smtClean="0"/>
              <a:pPr/>
              <a:t>89</a:t>
            </a:fld>
            <a:endParaRPr lang="en-US" dirty="0"/>
          </a:p>
        </p:txBody>
      </p:sp>
      <p:sp>
        <p:nvSpPr>
          <p:cNvPr id="4" name="Content Placeholder 3"/>
          <p:cNvSpPr>
            <a:spLocks noGrp="1"/>
          </p:cNvSpPr>
          <p:nvPr>
            <p:ph idx="1"/>
          </p:nvPr>
        </p:nvSpPr>
        <p:spPr/>
        <p:txBody>
          <a:bodyPr/>
          <a:lstStyle/>
          <a:p>
            <a:r>
              <a:rPr lang="en-US"/>
              <a:t>We only have very rough information about each beer (abv, country, style)</a:t>
            </a:r>
          </a:p>
          <a:p>
            <a:pPr lvl="1"/>
            <a:r>
              <a:rPr lang="en-US"/>
              <a:t>so very detailed prediction isn’t possible</a:t>
            </a:r>
          </a:p>
          <a:p>
            <a:pPr lvl="1"/>
            <a:r>
              <a:rPr lang="en-US"/>
              <a:t>but we should get some indication</a:t>
            </a:r>
          </a:p>
          <a:p>
            <a:r>
              <a:rPr lang="en-US"/>
              <a:t>Here are the results based on my ratings</a:t>
            </a:r>
          </a:p>
          <a:p>
            <a:pPr lvl="1"/>
            <a:r>
              <a:rPr lang="en-US"/>
              <a:t>10% imperial stout from US	3.9</a:t>
            </a:r>
          </a:p>
          <a:p>
            <a:pPr lvl="1"/>
            <a:r>
              <a:rPr lang="en-US"/>
              <a:t>4.5% pale lager from Ukraine	2.8</a:t>
            </a:r>
          </a:p>
          <a:p>
            <a:pPr lvl="1"/>
            <a:r>
              <a:rPr lang="en-US"/>
              <a:t>5.2% German schwarzbier		3.1</a:t>
            </a:r>
          </a:p>
          <a:p>
            <a:pPr lvl="1"/>
            <a:r>
              <a:rPr lang="en-US"/>
              <a:t>7.0% German doppelbock		3.5</a:t>
            </a:r>
          </a:p>
        </p:txBody>
      </p:sp>
      <p:sp>
        <p:nvSpPr>
          <p:cNvPr id="5" name="Rectangle 4"/>
          <p:cNvSpPr/>
          <p:nvPr/>
        </p:nvSpPr>
        <p:spPr>
          <a:xfrm>
            <a:off x="483210" y="6453336"/>
            <a:ext cx="4493538" cy="369332"/>
          </a:xfrm>
          <a:prstGeom prst="rect">
            <a:avLst/>
          </a:prstGeom>
        </p:spPr>
        <p:txBody>
          <a:bodyPr wrap="none">
            <a:spAutoFit/>
          </a:bodyPr>
          <a:lstStyle/>
          <a:p>
            <a:r>
              <a:rPr lang="nl-NL"/>
              <a:t>http://www.ratebeer.com/user/15206/ratings/</a:t>
            </a:r>
            <a:endParaRPr lang="en-US"/>
          </a:p>
        </p:txBody>
      </p:sp>
    </p:spTree>
    <p:extLst>
      <p:ext uri="{BB962C8B-B14F-4D97-AF65-F5344CB8AC3E}">
        <p14:creationId xmlns:p14="http://schemas.microsoft.com/office/powerpoint/2010/main" val="597959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From WWW to VVV</a:t>
            </a:r>
          </a:p>
        </p:txBody>
      </p:sp>
      <p:sp>
        <p:nvSpPr>
          <p:cNvPr id="3" name="Content Placeholder 2"/>
          <p:cNvSpPr>
            <a:spLocks noGrp="1"/>
          </p:cNvSpPr>
          <p:nvPr>
            <p:ph idx="1"/>
          </p:nvPr>
        </p:nvSpPr>
        <p:spPr/>
        <p:txBody>
          <a:bodyPr/>
          <a:lstStyle/>
          <a:p>
            <a:r>
              <a:rPr lang="en-US"/>
              <a:t>Volume</a:t>
            </a:r>
          </a:p>
          <a:p>
            <a:pPr lvl="1"/>
            <a:r>
              <a:rPr lang="en-US"/>
              <a:t>data volumes are becoming unmanageable</a:t>
            </a:r>
          </a:p>
          <a:p>
            <a:r>
              <a:rPr lang="en-US"/>
              <a:t>Variety</a:t>
            </a:r>
          </a:p>
          <a:p>
            <a:pPr lvl="1"/>
            <a:r>
              <a:rPr lang="en-US"/>
              <a:t>data complexity is growing</a:t>
            </a:r>
          </a:p>
          <a:p>
            <a:pPr lvl="1"/>
            <a:r>
              <a:rPr lang="en-US"/>
              <a:t>more types of data captured than previously</a:t>
            </a:r>
          </a:p>
          <a:p>
            <a:r>
              <a:rPr lang="en-US"/>
              <a:t>Velocity</a:t>
            </a:r>
          </a:p>
          <a:p>
            <a:pPr lvl="1"/>
            <a:r>
              <a:rPr lang="en-US"/>
              <a:t>some data is arriving so rapidly that it must either be processed instantly, or lost</a:t>
            </a:r>
          </a:p>
          <a:p>
            <a:pPr lvl="1"/>
            <a:r>
              <a:rPr lang="en-US"/>
              <a:t>this is a whole subfield called “stream processing”</a:t>
            </a:r>
          </a:p>
        </p:txBody>
      </p:sp>
      <p:sp>
        <p:nvSpPr>
          <p:cNvPr id="4" name="Slide Number Placeholder 3"/>
          <p:cNvSpPr>
            <a:spLocks noGrp="1"/>
          </p:cNvSpPr>
          <p:nvPr>
            <p:ph type="sldNum" sz="quarter" idx="11"/>
          </p:nvPr>
        </p:nvSpPr>
        <p:spPr/>
        <p:txBody>
          <a:bodyPr/>
          <a:lstStyle/>
          <a:p>
            <a:fld id="{6C43C368-B4F5-3E41-AC60-B61C23CF3503}" type="slidenum">
              <a:rPr lang="en-US" smtClean="0"/>
              <a:pPr/>
              <a:t>9</a:t>
            </a:fld>
            <a:endParaRPr lang="en-US" dirty="0"/>
          </a:p>
        </p:txBody>
      </p:sp>
    </p:spTree>
    <p:extLst>
      <p:ext uri="{BB962C8B-B14F-4D97-AF65-F5344CB8AC3E}">
        <p14:creationId xmlns:p14="http://schemas.microsoft.com/office/powerpoint/2010/main" val="937668997"/>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Beyond prediction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90</a:t>
            </a:fld>
            <a:endParaRPr lang="en-US" dirty="0"/>
          </a:p>
        </p:txBody>
      </p:sp>
      <p:sp>
        <p:nvSpPr>
          <p:cNvPr id="4" name="Content Placeholder 3"/>
          <p:cNvSpPr>
            <a:spLocks noGrp="1"/>
          </p:cNvSpPr>
          <p:nvPr>
            <p:ph idx="1"/>
          </p:nvPr>
        </p:nvSpPr>
        <p:spPr>
          <a:xfrm>
            <a:off x="467544" y="1412776"/>
            <a:ext cx="7776864" cy="4968552"/>
          </a:xfrm>
        </p:spPr>
        <p:txBody>
          <a:bodyPr>
            <a:normAutofit/>
          </a:bodyPr>
          <a:lstStyle/>
          <a:p>
            <a:r>
              <a:rPr lang="en-US"/>
              <a:t>We can use this for more than just prediction</a:t>
            </a:r>
          </a:p>
          <a:p>
            <a:r>
              <a:rPr lang="en-US"/>
              <a:t>We can also use it to see which columns contribute the most to the rating</a:t>
            </a:r>
          </a:p>
          <a:p>
            <a:pPr lvl="1"/>
            <a:r>
              <a:rPr lang="en-US"/>
              <a:t>that is, which aspects of a beer best predict the rating</a:t>
            </a:r>
          </a:p>
          <a:p>
            <a:r>
              <a:rPr lang="en-US"/>
              <a:t>If we look at the </a:t>
            </a:r>
            <a:r>
              <a:rPr lang="en-US" i="1"/>
              <a:t>w </a:t>
            </a:r>
            <a:r>
              <a:rPr lang="en-US"/>
              <a:t>vector we see the following</a:t>
            </a:r>
          </a:p>
          <a:p>
            <a:pPr lvl="1"/>
            <a:r>
              <a:rPr lang="en-US" b="1"/>
              <a:t>Aspect		LMG	grove</a:t>
            </a:r>
          </a:p>
          <a:p>
            <a:pPr lvl="1"/>
            <a:r>
              <a:rPr lang="en-US"/>
              <a:t>ABV			0.56	1.1		</a:t>
            </a:r>
          </a:p>
          <a:p>
            <a:pPr lvl="1"/>
            <a:r>
              <a:rPr lang="en-US"/>
              <a:t>colour		0.46	0.42</a:t>
            </a:r>
          </a:p>
          <a:p>
            <a:pPr lvl="1"/>
            <a:r>
              <a:rPr lang="en-US"/>
              <a:t>sweetness	0.25	0.51</a:t>
            </a:r>
          </a:p>
          <a:p>
            <a:pPr lvl="1"/>
            <a:r>
              <a:rPr lang="en-US"/>
              <a:t>hoppiness	0.45	0.41</a:t>
            </a:r>
          </a:p>
          <a:p>
            <a:pPr lvl="1"/>
            <a:r>
              <a:rPr lang="en-US"/>
              <a:t>sourness	0.29	0.87</a:t>
            </a:r>
          </a:p>
          <a:p>
            <a:r>
              <a:rPr lang="en-US"/>
              <a:t>Could also use correlation</a:t>
            </a:r>
          </a:p>
        </p:txBody>
      </p:sp>
    </p:spTree>
    <p:extLst>
      <p:ext uri="{BB962C8B-B14F-4D97-AF65-F5344CB8AC3E}">
        <p14:creationId xmlns:p14="http://schemas.microsoft.com/office/powerpoint/2010/main" val="260240597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Did we underfit?</a:t>
            </a:r>
          </a:p>
        </p:txBody>
      </p:sp>
      <p:sp>
        <p:nvSpPr>
          <p:cNvPr id="3" name="Content Placeholder 2"/>
          <p:cNvSpPr>
            <a:spLocks noGrp="1"/>
          </p:cNvSpPr>
          <p:nvPr>
            <p:ph idx="1"/>
          </p:nvPr>
        </p:nvSpPr>
        <p:spPr/>
        <p:txBody>
          <a:bodyPr/>
          <a:lstStyle/>
          <a:p>
            <a:r>
              <a:rPr lang="en-US"/>
              <a:t>Who says the relationship between ABV and the rating is linear?</a:t>
            </a:r>
          </a:p>
          <a:p>
            <a:pPr lvl="1"/>
            <a:r>
              <a:rPr lang="en-US"/>
              <a:t>perhaps very low and very high ABV are both negative?</a:t>
            </a:r>
          </a:p>
          <a:p>
            <a:pPr lvl="1"/>
            <a:r>
              <a:rPr lang="en-US"/>
              <a:t>we cannot capture that with linear regression</a:t>
            </a:r>
          </a:p>
          <a:p>
            <a:r>
              <a:rPr lang="en-US"/>
              <a:t>Solution</a:t>
            </a:r>
          </a:p>
          <a:p>
            <a:pPr lvl="1"/>
            <a:r>
              <a:rPr lang="en-US"/>
              <a:t>add computed columns for parameters raised to higher powers</a:t>
            </a:r>
          </a:p>
          <a:p>
            <a:pPr lvl="1"/>
            <a:r>
              <a:rPr lang="en-US"/>
              <a:t>abv</a:t>
            </a:r>
            <a:r>
              <a:rPr lang="en-US" baseline="30000"/>
              <a:t>2</a:t>
            </a:r>
            <a:r>
              <a:rPr lang="en-US"/>
              <a:t>, abv</a:t>
            </a:r>
            <a:r>
              <a:rPr lang="en-US" baseline="30000"/>
              <a:t>3</a:t>
            </a:r>
            <a:r>
              <a:rPr lang="en-US"/>
              <a:t>, abv</a:t>
            </a:r>
            <a:r>
              <a:rPr lang="en-US" baseline="30000"/>
              <a:t>4</a:t>
            </a:r>
            <a:r>
              <a:rPr lang="en-US"/>
              <a:t>, ...</a:t>
            </a:r>
          </a:p>
          <a:p>
            <a:pPr lvl="1"/>
            <a:r>
              <a:rPr lang="en-US"/>
              <a:t>beware of overfitting...</a:t>
            </a:r>
          </a:p>
        </p:txBody>
      </p:sp>
      <p:sp>
        <p:nvSpPr>
          <p:cNvPr id="4" name="Slide Number Placeholder 3"/>
          <p:cNvSpPr>
            <a:spLocks noGrp="1"/>
          </p:cNvSpPr>
          <p:nvPr>
            <p:ph type="sldNum" sz="quarter" idx="11"/>
          </p:nvPr>
        </p:nvSpPr>
        <p:spPr/>
        <p:txBody>
          <a:bodyPr/>
          <a:lstStyle/>
          <a:p>
            <a:fld id="{6C43C368-B4F5-3E41-AC60-B61C23CF3503}" type="slidenum">
              <a:rPr lang="en-US" smtClean="0"/>
              <a:pPr/>
              <a:t>91</a:t>
            </a:fld>
            <a:endParaRPr lang="en-US" dirty="0"/>
          </a:p>
        </p:txBody>
      </p:sp>
    </p:spTree>
    <p:extLst>
      <p:ext uri="{BB962C8B-B14F-4D97-AF65-F5344CB8AC3E}">
        <p14:creationId xmlns:p14="http://schemas.microsoft.com/office/powerpoint/2010/main" val="7228290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Scatter plot</a:t>
            </a:r>
          </a:p>
        </p:txBody>
      </p:sp>
      <p:sp>
        <p:nvSpPr>
          <p:cNvPr id="4" name="Slide Number Placeholder 3"/>
          <p:cNvSpPr>
            <a:spLocks noGrp="1"/>
          </p:cNvSpPr>
          <p:nvPr>
            <p:ph type="sldNum" sz="quarter" idx="11"/>
          </p:nvPr>
        </p:nvSpPr>
        <p:spPr/>
        <p:txBody>
          <a:bodyPr/>
          <a:lstStyle/>
          <a:p>
            <a:fld id="{6C43C368-B4F5-3E41-AC60-B61C23CF3503}" type="slidenum">
              <a:rPr lang="en-US" smtClean="0"/>
              <a:pPr/>
              <a:t>92</a:t>
            </a:fld>
            <a:endParaRPr lang="en-US" dirty="0"/>
          </a:p>
        </p:txBody>
      </p:sp>
      <p:pic>
        <p:nvPicPr>
          <p:cNvPr id="7" name="Picture 6"/>
          <p:cNvPicPr>
            <a:picLocks noChangeAspect="1"/>
          </p:cNvPicPr>
          <p:nvPr/>
        </p:nvPicPr>
        <p:blipFill>
          <a:blip r:embed="rId2"/>
          <a:stretch>
            <a:fillRect/>
          </a:stretch>
        </p:blipFill>
        <p:spPr>
          <a:xfrm>
            <a:off x="869679" y="1114817"/>
            <a:ext cx="6726657" cy="5266511"/>
          </a:xfrm>
          <a:prstGeom prst="rect">
            <a:avLst/>
          </a:prstGeom>
        </p:spPr>
      </p:pic>
      <p:sp>
        <p:nvSpPr>
          <p:cNvPr id="8" name="Rectangle 7"/>
          <p:cNvSpPr/>
          <p:nvPr/>
        </p:nvSpPr>
        <p:spPr>
          <a:xfrm>
            <a:off x="4860032" y="2132856"/>
            <a:ext cx="1872208" cy="936104"/>
          </a:xfrm>
          <a:prstGeom prst="rect">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err="1" smtClean="0">
              <a:solidFill>
                <a:srgbClr val="FF0000"/>
              </a:solidFill>
              <a:latin typeface="Corbel" pitchFamily="34" charset="0"/>
              <a:ea typeface="Verdana" pitchFamily="34" charset="0"/>
              <a:cs typeface="Verdana" pitchFamily="34" charset="0"/>
            </a:endParaRPr>
          </a:p>
        </p:txBody>
      </p:sp>
      <p:sp>
        <p:nvSpPr>
          <p:cNvPr id="9" name="TextBox 8"/>
          <p:cNvSpPr txBox="1"/>
          <p:nvPr/>
        </p:nvSpPr>
        <p:spPr>
          <a:xfrm>
            <a:off x="4427984" y="2987660"/>
            <a:ext cx="3131161" cy="369332"/>
          </a:xfrm>
          <a:prstGeom prst="rect">
            <a:avLst/>
          </a:prstGeom>
          <a:noFill/>
          <a:ln>
            <a:noFill/>
          </a:ln>
        </p:spPr>
        <p:txBody>
          <a:bodyPr wrap="none" rtlCol="0">
            <a:spAutoFit/>
          </a:bodyPr>
          <a:lstStyle/>
          <a:p>
            <a:r>
              <a:rPr lang="en-US">
                <a:solidFill>
                  <a:srgbClr val="FF0000"/>
                </a:solidFill>
              </a:rPr>
              <a:t>Freeze-distilled Brewdog beers</a:t>
            </a:r>
          </a:p>
        </p:txBody>
      </p:sp>
      <p:sp>
        <p:nvSpPr>
          <p:cNvPr id="10" name="TextBox 9"/>
          <p:cNvSpPr txBox="1"/>
          <p:nvPr/>
        </p:nvSpPr>
        <p:spPr>
          <a:xfrm>
            <a:off x="107504" y="1412776"/>
            <a:ext cx="812242" cy="369332"/>
          </a:xfrm>
          <a:prstGeom prst="rect">
            <a:avLst/>
          </a:prstGeom>
          <a:noFill/>
        </p:spPr>
        <p:txBody>
          <a:bodyPr wrap="none" rtlCol="0">
            <a:spAutoFit/>
          </a:bodyPr>
          <a:lstStyle/>
          <a:p>
            <a:r>
              <a:rPr lang="en-US"/>
              <a:t>Rating</a:t>
            </a:r>
          </a:p>
        </p:txBody>
      </p:sp>
      <p:sp>
        <p:nvSpPr>
          <p:cNvPr id="11" name="TextBox 10"/>
          <p:cNvSpPr txBox="1"/>
          <p:nvPr/>
        </p:nvSpPr>
        <p:spPr>
          <a:xfrm>
            <a:off x="6588224" y="6381328"/>
            <a:ext cx="1061784" cy="369332"/>
          </a:xfrm>
          <a:prstGeom prst="rect">
            <a:avLst/>
          </a:prstGeom>
          <a:noFill/>
        </p:spPr>
        <p:txBody>
          <a:bodyPr wrap="none" rtlCol="0">
            <a:spAutoFit/>
          </a:bodyPr>
          <a:lstStyle/>
          <a:p>
            <a:r>
              <a:rPr lang="en-US"/>
              <a:t>ABV in %</a:t>
            </a:r>
          </a:p>
        </p:txBody>
      </p:sp>
      <p:sp>
        <p:nvSpPr>
          <p:cNvPr id="12" name="TextBox 11"/>
          <p:cNvSpPr txBox="1"/>
          <p:nvPr/>
        </p:nvSpPr>
        <p:spPr>
          <a:xfrm>
            <a:off x="395536" y="6453336"/>
            <a:ext cx="3514040" cy="369332"/>
          </a:xfrm>
          <a:prstGeom prst="rect">
            <a:avLst/>
          </a:prstGeom>
          <a:noFill/>
        </p:spPr>
        <p:txBody>
          <a:bodyPr wrap="none" rtlCol="0">
            <a:spAutoFit/>
          </a:bodyPr>
          <a:lstStyle/>
          <a:p>
            <a:r>
              <a:rPr lang="en-US"/>
              <a:t>Code in Github, requires matplotlib</a:t>
            </a:r>
          </a:p>
        </p:txBody>
      </p:sp>
    </p:spTree>
    <p:extLst>
      <p:ext uri="{BB962C8B-B14F-4D97-AF65-F5344CB8AC3E}">
        <p14:creationId xmlns:p14="http://schemas.microsoft.com/office/powerpoint/2010/main" val="1440369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Trying again</a:t>
            </a:r>
          </a:p>
        </p:txBody>
      </p:sp>
      <p:sp>
        <p:nvSpPr>
          <p:cNvPr id="4" name="Slide Number Placeholder 3"/>
          <p:cNvSpPr>
            <a:spLocks noGrp="1"/>
          </p:cNvSpPr>
          <p:nvPr>
            <p:ph type="sldNum" sz="quarter" idx="11"/>
          </p:nvPr>
        </p:nvSpPr>
        <p:spPr/>
        <p:txBody>
          <a:bodyPr/>
          <a:lstStyle/>
          <a:p>
            <a:fld id="{6C43C368-B4F5-3E41-AC60-B61C23CF3503}" type="slidenum">
              <a:rPr lang="en-US" smtClean="0"/>
              <a:pPr/>
              <a:t>93</a:t>
            </a:fld>
            <a:endParaRPr lang="en-US" dirty="0"/>
          </a:p>
        </p:txBody>
      </p:sp>
      <p:pic>
        <p:nvPicPr>
          <p:cNvPr id="5" name="Picture 4"/>
          <p:cNvPicPr>
            <a:picLocks noChangeAspect="1"/>
          </p:cNvPicPr>
          <p:nvPr/>
        </p:nvPicPr>
        <p:blipFill>
          <a:blip r:embed="rId2"/>
          <a:stretch>
            <a:fillRect/>
          </a:stretch>
        </p:blipFill>
        <p:spPr>
          <a:xfrm>
            <a:off x="251520" y="973985"/>
            <a:ext cx="7416824" cy="5382225"/>
          </a:xfrm>
          <a:prstGeom prst="rect">
            <a:avLst/>
          </a:prstGeom>
        </p:spPr>
      </p:pic>
    </p:spTree>
    <p:extLst>
      <p:ext uri="{BB962C8B-B14F-4D97-AF65-F5344CB8AC3E}">
        <p14:creationId xmlns:p14="http://schemas.microsoft.com/office/powerpoint/2010/main" val="218511615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Matrix factorization</a:t>
            </a:r>
          </a:p>
        </p:txBody>
      </p:sp>
      <p:sp>
        <p:nvSpPr>
          <p:cNvPr id="3" name="Slide Number Placeholder 2"/>
          <p:cNvSpPr>
            <a:spLocks noGrp="1"/>
          </p:cNvSpPr>
          <p:nvPr>
            <p:ph type="sldNum" sz="quarter" idx="11"/>
          </p:nvPr>
        </p:nvSpPr>
        <p:spPr/>
        <p:txBody>
          <a:bodyPr/>
          <a:lstStyle/>
          <a:p>
            <a:fld id="{6C43C368-B4F5-3E41-AC60-B61C23CF3503}" type="slidenum">
              <a:rPr lang="en-US" smtClean="0"/>
              <a:pPr/>
              <a:t>94</a:t>
            </a:fld>
            <a:endParaRPr lang="en-US" dirty="0"/>
          </a:p>
        </p:txBody>
      </p:sp>
      <p:sp>
        <p:nvSpPr>
          <p:cNvPr id="4" name="Content Placeholder 3"/>
          <p:cNvSpPr>
            <a:spLocks noGrp="1"/>
          </p:cNvSpPr>
          <p:nvPr>
            <p:ph idx="1"/>
          </p:nvPr>
        </p:nvSpPr>
        <p:spPr/>
        <p:txBody>
          <a:bodyPr/>
          <a:lstStyle/>
          <a:p>
            <a:r>
              <a:rPr lang="en-US"/>
              <a:t>Another way to do recommendations is matrix factorization</a:t>
            </a:r>
          </a:p>
          <a:p>
            <a:pPr lvl="1"/>
            <a:r>
              <a:rPr lang="en-US"/>
              <a:t>basically, make a user/item matrix with ratings</a:t>
            </a:r>
          </a:p>
          <a:p>
            <a:pPr lvl="1"/>
            <a:r>
              <a:rPr lang="en-US"/>
              <a:t>try to find two smaller matrices that, when multiplied together, give you the original matrix</a:t>
            </a:r>
          </a:p>
          <a:p>
            <a:pPr lvl="1"/>
            <a:r>
              <a:rPr lang="en-US"/>
              <a:t>that is, original with missing values filled in</a:t>
            </a:r>
          </a:p>
          <a:p>
            <a:r>
              <a:rPr lang="en-US"/>
              <a:t>Why that works?</a:t>
            </a:r>
          </a:p>
          <a:p>
            <a:pPr lvl="1"/>
            <a:r>
              <a:rPr lang="en-US"/>
              <a:t>I don’t know</a:t>
            </a:r>
          </a:p>
          <a:p>
            <a:pPr lvl="1"/>
            <a:r>
              <a:rPr lang="en-US"/>
              <a:t>I tried it, couldn’t get it to work</a:t>
            </a:r>
          </a:p>
          <a:p>
            <a:pPr lvl="1"/>
            <a:r>
              <a:rPr lang="en-US"/>
              <a:t>therefore we’re not covering it</a:t>
            </a:r>
          </a:p>
          <a:p>
            <a:pPr lvl="1"/>
            <a:r>
              <a:rPr lang="en-US"/>
              <a:t>known to be a very good method, however</a:t>
            </a:r>
          </a:p>
        </p:txBody>
      </p:sp>
    </p:spTree>
    <p:extLst>
      <p:ext uri="{BB962C8B-B14F-4D97-AF65-F5344CB8AC3E}">
        <p14:creationId xmlns:p14="http://schemas.microsoft.com/office/powerpoint/2010/main" val="276157029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Clustering</a:t>
            </a:r>
          </a:p>
        </p:txBody>
      </p:sp>
      <p:sp>
        <p:nvSpPr>
          <p:cNvPr id="3" name="Slide Number Placeholder 2"/>
          <p:cNvSpPr>
            <a:spLocks noGrp="1"/>
          </p:cNvSpPr>
          <p:nvPr>
            <p:ph type="sldNum" sz="quarter" idx="11"/>
          </p:nvPr>
        </p:nvSpPr>
        <p:spPr/>
        <p:txBody>
          <a:bodyPr/>
          <a:lstStyle/>
          <a:p>
            <a:fld id="{6C43C368-B4F5-3E41-AC60-B61C23CF3503}" type="slidenum">
              <a:rPr lang="en-US" smtClean="0"/>
              <a:pPr/>
              <a:t>95</a:t>
            </a:fld>
            <a:endParaRPr lang="en-US" dirty="0"/>
          </a:p>
        </p:txBody>
      </p:sp>
    </p:spTree>
    <p:extLst>
      <p:ext uri="{BB962C8B-B14F-4D97-AF65-F5344CB8AC3E}">
        <p14:creationId xmlns:p14="http://schemas.microsoft.com/office/powerpoint/2010/main" val="260806676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3" name="Content Placeholder 2"/>
          <p:cNvSpPr>
            <a:spLocks noGrp="1"/>
          </p:cNvSpPr>
          <p:nvPr>
            <p:ph idx="1"/>
          </p:nvPr>
        </p:nvSpPr>
        <p:spPr/>
        <p:txBody>
          <a:bodyPr/>
          <a:lstStyle/>
          <a:p>
            <a:r>
              <a:rPr lang="en-US"/>
              <a:t>Basically, take a set of objects and sort them into groups</a:t>
            </a:r>
          </a:p>
          <a:p>
            <a:pPr lvl="1"/>
            <a:r>
              <a:rPr lang="en-US"/>
              <a:t>objects that are similar go into the same group</a:t>
            </a:r>
          </a:p>
          <a:p>
            <a:r>
              <a:rPr lang="en-US"/>
              <a:t>The groups are not defined beforehand</a:t>
            </a:r>
          </a:p>
          <a:p>
            <a:r>
              <a:rPr lang="en-US"/>
              <a:t>Sometimes the number of groups to create is input to the algorithm</a:t>
            </a:r>
          </a:p>
          <a:p>
            <a:r>
              <a:rPr lang="en-US"/>
              <a:t>Many, many different algorithms for this</a:t>
            </a:r>
          </a:p>
        </p:txBody>
      </p:sp>
      <p:sp>
        <p:nvSpPr>
          <p:cNvPr id="4" name="Slide Number Placeholder 3"/>
          <p:cNvSpPr>
            <a:spLocks noGrp="1"/>
          </p:cNvSpPr>
          <p:nvPr>
            <p:ph type="sldNum" sz="quarter" idx="11"/>
          </p:nvPr>
        </p:nvSpPr>
        <p:spPr/>
        <p:txBody>
          <a:bodyPr/>
          <a:lstStyle/>
          <a:p>
            <a:fld id="{6C43C368-B4F5-3E41-AC60-B61C23CF3503}" type="slidenum">
              <a:rPr lang="en-US" smtClean="0"/>
              <a:pPr/>
              <a:t>96</a:t>
            </a:fld>
            <a:endParaRPr lang="en-US" dirty="0"/>
          </a:p>
        </p:txBody>
      </p:sp>
    </p:spTree>
    <p:extLst>
      <p:ext uri="{BB962C8B-B14F-4D97-AF65-F5344CB8AC3E}">
        <p14:creationId xmlns:p14="http://schemas.microsoft.com/office/powerpoint/2010/main" val="407329775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data</a:t>
            </a:r>
          </a:p>
        </p:txBody>
      </p:sp>
      <p:sp>
        <p:nvSpPr>
          <p:cNvPr id="3" name="Content Placeholder 2"/>
          <p:cNvSpPr>
            <a:spLocks noGrp="1"/>
          </p:cNvSpPr>
          <p:nvPr>
            <p:ph idx="1"/>
          </p:nvPr>
        </p:nvSpPr>
        <p:spPr>
          <a:xfrm>
            <a:off x="467544" y="1412776"/>
            <a:ext cx="7200800" cy="4968552"/>
          </a:xfrm>
        </p:spPr>
        <p:txBody>
          <a:bodyPr>
            <a:normAutofit fontScale="92500" lnSpcReduction="10000"/>
          </a:bodyPr>
          <a:lstStyle/>
          <a:p>
            <a:r>
              <a:rPr lang="en-US"/>
              <a:t>Our sample data set is data about aircraft from DBpedia</a:t>
            </a:r>
          </a:p>
          <a:p>
            <a:r>
              <a:rPr lang="en-US"/>
              <a:t>For each aircraft model we have</a:t>
            </a:r>
          </a:p>
          <a:p>
            <a:pPr lvl="1"/>
            <a:r>
              <a:rPr lang="en-US"/>
              <a:t>name</a:t>
            </a:r>
          </a:p>
          <a:p>
            <a:pPr lvl="1"/>
            <a:r>
              <a:rPr lang="en-US"/>
              <a:t>length (m)</a:t>
            </a:r>
          </a:p>
          <a:p>
            <a:pPr lvl="1"/>
            <a:r>
              <a:rPr lang="en-US"/>
              <a:t>height (m)</a:t>
            </a:r>
          </a:p>
          <a:p>
            <a:pPr lvl="1"/>
            <a:r>
              <a:rPr lang="en-US"/>
              <a:t>wingspan (m)</a:t>
            </a:r>
          </a:p>
          <a:p>
            <a:pPr lvl="1"/>
            <a:r>
              <a:rPr lang="en-US"/>
              <a:t>number of crew members</a:t>
            </a:r>
          </a:p>
          <a:p>
            <a:pPr lvl="1"/>
            <a:r>
              <a:rPr lang="en-US"/>
              <a:t>operational ceiling, or max height (m)</a:t>
            </a:r>
          </a:p>
          <a:p>
            <a:pPr lvl="1"/>
            <a:r>
              <a:rPr lang="en-US"/>
              <a:t>max speed (km/h)</a:t>
            </a:r>
          </a:p>
          <a:p>
            <a:pPr lvl="1"/>
            <a:r>
              <a:rPr lang="en-US"/>
              <a:t>empty weight (kg)</a:t>
            </a:r>
          </a:p>
          <a:p>
            <a:r>
              <a:rPr lang="en-US"/>
              <a:t>We use a subset of the data</a:t>
            </a:r>
          </a:p>
          <a:p>
            <a:pPr lvl="1"/>
            <a:r>
              <a:rPr lang="en-US"/>
              <a:t>149 aircraft models which all have values for all of these properties</a:t>
            </a:r>
          </a:p>
          <a:p>
            <a:r>
              <a:rPr lang="en-US"/>
              <a:t>Also, all values normalized to the 0.0-1.0 range</a:t>
            </a:r>
          </a:p>
        </p:txBody>
      </p:sp>
      <p:sp>
        <p:nvSpPr>
          <p:cNvPr id="4" name="Slide Number Placeholder 3"/>
          <p:cNvSpPr>
            <a:spLocks noGrp="1"/>
          </p:cNvSpPr>
          <p:nvPr>
            <p:ph type="sldNum" sz="quarter" idx="11"/>
          </p:nvPr>
        </p:nvSpPr>
        <p:spPr/>
        <p:txBody>
          <a:bodyPr/>
          <a:lstStyle/>
          <a:p>
            <a:fld id="{6C43C368-B4F5-3E41-AC60-B61C23CF3503}" type="slidenum">
              <a:rPr lang="en-US" smtClean="0"/>
              <a:pPr/>
              <a:t>97</a:t>
            </a:fld>
            <a:endParaRPr lang="en-US" dirty="0"/>
          </a:p>
        </p:txBody>
      </p:sp>
    </p:spTree>
    <p:extLst>
      <p:ext uri="{BB962C8B-B14F-4D97-AF65-F5344CB8AC3E}">
        <p14:creationId xmlns:p14="http://schemas.microsoft.com/office/powerpoint/2010/main" val="105830796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Distance</a:t>
            </a:r>
          </a:p>
        </p:txBody>
      </p:sp>
      <p:sp>
        <p:nvSpPr>
          <p:cNvPr id="3" name="Content Placeholder 2"/>
          <p:cNvSpPr>
            <a:spLocks noGrp="1"/>
          </p:cNvSpPr>
          <p:nvPr>
            <p:ph idx="1"/>
          </p:nvPr>
        </p:nvSpPr>
        <p:spPr/>
        <p:txBody>
          <a:bodyPr/>
          <a:lstStyle/>
          <a:p>
            <a:r>
              <a:rPr lang="en-US"/>
              <a:t>All clustering algorithms require a distance function</a:t>
            </a:r>
          </a:p>
          <a:p>
            <a:pPr lvl="1"/>
            <a:r>
              <a:rPr lang="en-US"/>
              <a:t>that is, a measure of similarity between two objects</a:t>
            </a:r>
          </a:p>
          <a:p>
            <a:r>
              <a:rPr lang="en-US"/>
              <a:t>Any kind of distance function can be used</a:t>
            </a:r>
          </a:p>
          <a:p>
            <a:pPr lvl="1"/>
            <a:r>
              <a:rPr lang="en-US"/>
              <a:t>generally, lower values mean more similar</a:t>
            </a:r>
          </a:p>
          <a:p>
            <a:r>
              <a:rPr lang="en-US"/>
              <a:t>Examples of distance functions</a:t>
            </a:r>
          </a:p>
          <a:p>
            <a:pPr lvl="1"/>
            <a:r>
              <a:rPr lang="en-US"/>
              <a:t>metric distance</a:t>
            </a:r>
          </a:p>
          <a:p>
            <a:pPr lvl="1"/>
            <a:r>
              <a:rPr lang="en-US"/>
              <a:t>vector cosine</a:t>
            </a:r>
          </a:p>
          <a:p>
            <a:pPr lvl="1"/>
            <a:r>
              <a:rPr lang="en-US"/>
              <a:t>RMSE</a:t>
            </a:r>
          </a:p>
          <a:p>
            <a:pPr lvl="1"/>
            <a:r>
              <a:rPr lang="en-US"/>
              <a:t>...</a:t>
            </a:r>
          </a:p>
        </p:txBody>
      </p:sp>
      <p:sp>
        <p:nvSpPr>
          <p:cNvPr id="4" name="Slide Number Placeholder 3"/>
          <p:cNvSpPr>
            <a:spLocks noGrp="1"/>
          </p:cNvSpPr>
          <p:nvPr>
            <p:ph type="sldNum" sz="quarter" idx="11"/>
          </p:nvPr>
        </p:nvSpPr>
        <p:spPr/>
        <p:txBody>
          <a:bodyPr/>
          <a:lstStyle/>
          <a:p>
            <a:fld id="{6C43C368-B4F5-3E41-AC60-B61C23CF3503}" type="slidenum">
              <a:rPr lang="en-US" smtClean="0"/>
              <a:pPr/>
              <a:t>98</a:t>
            </a:fld>
            <a:endParaRPr lang="en-US" dirty="0"/>
          </a:p>
        </p:txBody>
      </p:sp>
    </p:spTree>
    <p:extLst>
      <p:ext uri="{BB962C8B-B14F-4D97-AF65-F5344CB8AC3E}">
        <p14:creationId xmlns:p14="http://schemas.microsoft.com/office/powerpoint/2010/main" val="237765128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k-means clustering</a:t>
            </a:r>
          </a:p>
        </p:txBody>
      </p:sp>
      <p:sp>
        <p:nvSpPr>
          <p:cNvPr id="3" name="Content Placeholder 2"/>
          <p:cNvSpPr>
            <a:spLocks noGrp="1"/>
          </p:cNvSpPr>
          <p:nvPr>
            <p:ph idx="1"/>
          </p:nvPr>
        </p:nvSpPr>
        <p:spPr/>
        <p:txBody>
          <a:bodyPr>
            <a:normAutofit lnSpcReduction="10000"/>
          </a:bodyPr>
          <a:lstStyle/>
          <a:p>
            <a:r>
              <a:rPr lang="en-US"/>
              <a:t>Input: the number of clusters to create (k)</a:t>
            </a:r>
          </a:p>
          <a:p>
            <a:r>
              <a:rPr lang="en-US"/>
              <a:t>Pick k objects</a:t>
            </a:r>
          </a:p>
          <a:p>
            <a:pPr lvl="1"/>
            <a:r>
              <a:rPr lang="en-US"/>
              <a:t>these are your initial clusters</a:t>
            </a:r>
          </a:p>
          <a:p>
            <a:r>
              <a:rPr lang="en-US"/>
              <a:t>For all objects, find nearest cluster</a:t>
            </a:r>
          </a:p>
          <a:p>
            <a:pPr lvl="1"/>
            <a:r>
              <a:rPr lang="en-US"/>
              <a:t>assign the object to that cluster</a:t>
            </a:r>
          </a:p>
          <a:p>
            <a:r>
              <a:rPr lang="en-US"/>
              <a:t>For each cluster, compute mean of all properties</a:t>
            </a:r>
          </a:p>
          <a:p>
            <a:pPr lvl="1"/>
            <a:r>
              <a:rPr lang="en-US"/>
              <a:t>use these mean values to compute distance to clusters</a:t>
            </a:r>
          </a:p>
          <a:p>
            <a:pPr lvl="1"/>
            <a:r>
              <a:rPr lang="en-US"/>
              <a:t>the mean is often referred to as a “centroid”</a:t>
            </a:r>
          </a:p>
          <a:p>
            <a:pPr lvl="1"/>
            <a:r>
              <a:rPr lang="en-US"/>
              <a:t>go back to previous step</a:t>
            </a:r>
          </a:p>
          <a:p>
            <a:r>
              <a:rPr lang="en-US"/>
              <a:t>Continue until no objects change cluster</a:t>
            </a:r>
          </a:p>
        </p:txBody>
      </p:sp>
      <p:sp>
        <p:nvSpPr>
          <p:cNvPr id="4" name="Slide Number Placeholder 3"/>
          <p:cNvSpPr>
            <a:spLocks noGrp="1"/>
          </p:cNvSpPr>
          <p:nvPr>
            <p:ph type="sldNum" sz="quarter" idx="11"/>
          </p:nvPr>
        </p:nvSpPr>
        <p:spPr/>
        <p:txBody>
          <a:bodyPr/>
          <a:lstStyle/>
          <a:p>
            <a:fld id="{6C43C368-B4F5-3E41-AC60-B61C23CF3503}" type="slidenum">
              <a:rPr lang="en-US" smtClean="0"/>
              <a:pPr/>
              <a:t>99</a:t>
            </a:fld>
            <a:endParaRPr lang="en-US" dirty="0"/>
          </a:p>
        </p:txBody>
      </p:sp>
    </p:spTree>
    <p:extLst>
      <p:ext uri="{BB962C8B-B14F-4D97-AF65-F5344CB8AC3E}">
        <p14:creationId xmlns:p14="http://schemas.microsoft.com/office/powerpoint/2010/main" val="21796960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ouvet-mal">
  <a:themeElements>
    <a:clrScheme name="Bouvet2012">
      <a:dk1>
        <a:srgbClr val="000000"/>
      </a:dk1>
      <a:lt1>
        <a:sysClr val="window" lastClr="FFFFFF"/>
      </a:lt1>
      <a:dk2>
        <a:srgbClr val="FF6400"/>
      </a:dk2>
      <a:lt2>
        <a:srgbClr val="ABE1FA"/>
      </a:lt2>
      <a:accent1>
        <a:srgbClr val="D8D8D8"/>
      </a:accent1>
      <a:accent2>
        <a:srgbClr val="ABE1FA"/>
      </a:accent2>
      <a:accent3>
        <a:srgbClr val="787878"/>
      </a:accent3>
      <a:accent4>
        <a:srgbClr val="333333"/>
      </a:accent4>
      <a:accent5>
        <a:srgbClr val="FF6400"/>
      </a:accent5>
      <a:accent6>
        <a:srgbClr val="000000"/>
      </a:accent6>
      <a:hlink>
        <a:srgbClr val="ABE1FA"/>
      </a:hlink>
      <a:folHlink>
        <a:srgbClr val="ABE1FA"/>
      </a:folHlink>
    </a:clrScheme>
    <a:fontScheme name="Bouvet2012">
      <a:majorFont>
        <a:latin typeface="Rockwell"/>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sz="2000" dirty="0" err="1" smtClean="0">
            <a:solidFill>
              <a:schemeClr val="bg1"/>
            </a:solidFill>
            <a:latin typeface="Corbel" pitchFamily="34" charset="0"/>
            <a:ea typeface="Verdana" pitchFamily="34" charset="0"/>
            <a:cs typeface="Verdana" pitchFamily="34" charset="0"/>
          </a:defRPr>
        </a:defPPr>
      </a:lstStyle>
      <a:style>
        <a:lnRef idx="1">
          <a:schemeClr val="accent1"/>
        </a:lnRef>
        <a:fillRef idx="3">
          <a:schemeClr val="accent1"/>
        </a:fillRef>
        <a:effectRef idx="2">
          <a:schemeClr val="accent1"/>
        </a:effectRef>
        <a:fontRef idx="minor">
          <a:schemeClr val="lt1"/>
        </a:fontRef>
      </a:style>
    </a:spDef>
    <a:lnDef>
      <a:spPr>
        <a:ln w="28575">
          <a:solidFill>
            <a:schemeClr val="tx2"/>
          </a:solidFill>
          <a:tailEnd type="arrow"/>
        </a:ln>
      </a:spPr>
      <a:bodyPr/>
      <a:lstStyle/>
      <a:style>
        <a:lnRef idx="1">
          <a:schemeClr val="accent2"/>
        </a:lnRef>
        <a:fillRef idx="0">
          <a:schemeClr val="accent2"/>
        </a:fillRef>
        <a:effectRef idx="0">
          <a:schemeClr val="accent2"/>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cd7095a3-97f1-4663-a71f-a762e9d8a5de">FK7UAMZMK7QV-3061-13</_dlc_DocId>
    <_dlc_DocIdUrl xmlns="cd7095a3-97f1-4663-a71f-a762e9d8a5de">
      <Url>https://pingvinen.bouvet.no/stotte/dokumentmaler/_layouts/DocIdRedir.aspx?ID=FK7UAMZMK7QV-3061-13</Url>
      <Description>FK7UAMZMK7QV-3061-13</Description>
    </_dlc_DocIdUrl>
    <Rekkef_x00f8_lge xmlns="a4c2d6d3-edf2-41cd-bdfa-c1a517b1eccf" xsi:nil="true"/>
    <PublishingExpirationDate xmlns="http://schemas.microsoft.com/sharepoint/v3" xsi:nil="true"/>
    <PublishingStartDate xmlns="http://schemas.microsoft.com/sharepoint/v3"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6DE77A4C69F7B04F983EB828CF8C5433" ma:contentTypeVersion="2" ma:contentTypeDescription="Create a new document." ma:contentTypeScope="" ma:versionID="14e53c11dc863cf44e5c221b47883a12">
  <xsd:schema xmlns:xsd="http://www.w3.org/2001/XMLSchema" xmlns:xs="http://www.w3.org/2001/XMLSchema" xmlns:p="http://schemas.microsoft.com/office/2006/metadata/properties" xmlns:ns1="http://schemas.microsoft.com/sharepoint/v3" xmlns:ns2="cd7095a3-97f1-4663-a71f-a762e9d8a5de" xmlns:ns3="a4c2d6d3-edf2-41cd-bdfa-c1a517b1eccf" targetNamespace="http://schemas.microsoft.com/office/2006/metadata/properties" ma:root="true" ma:fieldsID="daac3f32c89c536110b0694d419d8a46" ns1:_="" ns2:_="" ns3:_="">
    <xsd:import namespace="http://schemas.microsoft.com/sharepoint/v3"/>
    <xsd:import namespace="cd7095a3-97f1-4663-a71f-a762e9d8a5de"/>
    <xsd:import namespace="a4c2d6d3-edf2-41cd-bdfa-c1a517b1eccf"/>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element ref="ns3:Rekkef_x00f8_lg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Scheduling Start Date" ma:description="" ma:hidden="true" ma:internalName="PublishingStartDate">
      <xsd:simpleType>
        <xsd:restriction base="dms:Unknown"/>
      </xsd:simpleType>
    </xsd:element>
    <xsd:element name="PublishingExpirationDate" ma:index="12"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d7095a3-97f1-4663-a71f-a762e9d8a5d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a4c2d6d3-edf2-41cd-bdfa-c1a517b1eccf" elementFormDefault="qualified">
    <xsd:import namespace="http://schemas.microsoft.com/office/2006/documentManagement/types"/>
    <xsd:import namespace="http://schemas.microsoft.com/office/infopath/2007/PartnerControls"/>
    <xsd:element name="Rekkef_x00f8_lge" ma:index="13" nillable="true" ma:displayName="Rekkefølge" ma:internalName="Rekkef_x00f8_lg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7CC6BD-0C20-45D6-92E0-D3BD41D839B5}">
  <ds:schemaRefs>
    <ds:schemaRef ds:uri="http://schemas.microsoft.com/sharepoint/events"/>
  </ds:schemaRefs>
</ds:datastoreItem>
</file>

<file path=customXml/itemProps2.xml><?xml version="1.0" encoding="utf-8"?>
<ds:datastoreItem xmlns:ds="http://schemas.openxmlformats.org/officeDocument/2006/customXml" ds:itemID="{410108BB-7C2E-4EAB-9ED2-5955FE4A79A1}">
  <ds:schemaRefs>
    <ds:schemaRef ds:uri="http://schemas.microsoft.com/sharepoint/v3/contenttype/forms"/>
  </ds:schemaRefs>
</ds:datastoreItem>
</file>

<file path=customXml/itemProps3.xml><?xml version="1.0" encoding="utf-8"?>
<ds:datastoreItem xmlns:ds="http://schemas.openxmlformats.org/officeDocument/2006/customXml" ds:itemID="{B3E28C89-B071-4090-B779-E68B588C8772}">
  <ds:schemaRefs>
    <ds:schemaRef ds:uri="http://schemas.microsoft.com/office/2006/metadata/properties"/>
    <ds:schemaRef ds:uri="http://schemas.microsoft.com/office/infopath/2007/PartnerControls"/>
    <ds:schemaRef ds:uri="cd7095a3-97f1-4663-a71f-a762e9d8a5de"/>
    <ds:schemaRef ds:uri="a4c2d6d3-edf2-41cd-bdfa-c1a517b1eccf"/>
    <ds:schemaRef ds:uri="http://schemas.microsoft.com/sharepoint/v3"/>
  </ds:schemaRefs>
</ds:datastoreItem>
</file>

<file path=customXml/itemProps4.xml><?xml version="1.0" encoding="utf-8"?>
<ds:datastoreItem xmlns:ds="http://schemas.openxmlformats.org/officeDocument/2006/customXml" ds:itemID="{A8C88345-F01C-45C5-81E7-E73F1D43A9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d7095a3-97f1-4663-a71f-a762e9d8a5de"/>
    <ds:schemaRef ds:uri="a4c2d6d3-edf2-41cd-bdfa-c1a517b1ec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14959</TotalTime>
  <Words>9614</Words>
  <Application>Microsoft Macintosh PowerPoint</Application>
  <PresentationFormat>On-screen Show (4:3)</PresentationFormat>
  <Paragraphs>1544</Paragraphs>
  <Slides>137</Slides>
  <Notes>0</Notes>
  <HiddenSlides>0</HiddenSlides>
  <MMClips>0</MMClips>
  <ScaleCrop>false</ScaleCrop>
  <HeadingPairs>
    <vt:vector size="4" baseType="variant">
      <vt:variant>
        <vt:lpstr>Theme</vt:lpstr>
      </vt:variant>
      <vt:variant>
        <vt:i4>1</vt:i4>
      </vt:variant>
      <vt:variant>
        <vt:lpstr>Slide Titles</vt:lpstr>
      </vt:variant>
      <vt:variant>
        <vt:i4>137</vt:i4>
      </vt:variant>
    </vt:vector>
  </HeadingPairs>
  <TitlesOfParts>
    <vt:vector size="138" baseType="lpstr">
      <vt:lpstr>Bouvet-mal</vt:lpstr>
      <vt:lpstr>Introduction to Machine Learning</vt:lpstr>
      <vt:lpstr>Agenda</vt:lpstr>
      <vt:lpstr>The code</vt:lpstr>
      <vt:lpstr>Introduction</vt:lpstr>
      <vt:lpstr>PowerPoint Presentation</vt:lpstr>
      <vt:lpstr>PowerPoint Presentation</vt:lpstr>
      <vt:lpstr>What is big data?</vt:lpstr>
      <vt:lpstr>Data accumulation</vt:lpstr>
      <vt:lpstr>From WWW to VVV</vt:lpstr>
      <vt:lpstr>The promise of Big Data</vt:lpstr>
      <vt:lpstr>PowerPoint Presentation</vt:lpstr>
      <vt:lpstr>PowerPoint Presentation</vt:lpstr>
      <vt:lpstr>PowerPoint Presentation</vt:lpstr>
      <vt:lpstr>Some more examples</vt:lpstr>
      <vt:lpstr>Ok, ok, but ... does it apply to our customers?</vt:lpstr>
      <vt:lpstr>How to extract insight from data?</vt:lpstr>
      <vt:lpstr>Types of algorithms</vt:lpstr>
      <vt:lpstr>Basically, it’s all maths...</vt:lpstr>
      <vt:lpstr>Big data skills gap</vt:lpstr>
      <vt:lpstr>Two orthogonal aspects</vt:lpstr>
      <vt:lpstr>Data science?</vt:lpstr>
      <vt:lpstr>How to process Big Data?</vt:lpstr>
      <vt:lpstr>MapReduce</vt:lpstr>
      <vt:lpstr>NoSQL and Big Data</vt:lpstr>
      <vt:lpstr>The 4th V: Veracity</vt:lpstr>
      <vt:lpstr>Data quality</vt:lpstr>
      <vt:lpstr>PowerPoint Presentation</vt:lpstr>
      <vt:lpstr>Conclusion</vt:lpstr>
      <vt:lpstr>Theory</vt:lpstr>
      <vt:lpstr>Two kinds of learning</vt:lpstr>
      <vt:lpstr>Some types of algorithms</vt:lpstr>
      <vt:lpstr>Issues</vt:lpstr>
      <vt:lpstr>Underfitting</vt:lpstr>
      <vt:lpstr>Overfitting</vt:lpstr>
      <vt:lpstr>PowerPoint Presentation</vt:lpstr>
      <vt:lpstr>Testing</vt:lpstr>
      <vt:lpstr>Missing values</vt:lpstr>
      <vt:lpstr>Terminology</vt:lpstr>
      <vt:lpstr>Top 10 algorithms</vt:lpstr>
      <vt:lpstr>Top 10 machine learning algs</vt:lpstr>
      <vt:lpstr>C4.5</vt:lpstr>
      <vt:lpstr>Support Vector Machines</vt:lpstr>
      <vt:lpstr>Apriori</vt:lpstr>
      <vt:lpstr>Expectation Maximization</vt:lpstr>
      <vt:lpstr>PageRank</vt:lpstr>
      <vt:lpstr>AdaBoost</vt:lpstr>
      <vt:lpstr>Recommendations</vt:lpstr>
      <vt:lpstr>Collaborative filtering</vt:lpstr>
      <vt:lpstr>Feature-based recommendation</vt:lpstr>
      <vt:lpstr>A simple idea</vt:lpstr>
      <vt:lpstr>MovieLens data</vt:lpstr>
      <vt:lpstr>Basic algorithm</vt:lpstr>
      <vt:lpstr>Similarity functions</vt:lpstr>
      <vt:lpstr>Data I added</vt:lpstr>
      <vt:lpstr>Root Mean Square Error</vt:lpstr>
      <vt:lpstr>RMSE in Python</vt:lpstr>
      <vt:lpstr>Output, k=3</vt:lpstr>
      <vt:lpstr>RMSE 2.0</vt:lpstr>
      <vt:lpstr>Output, k=3, RMSE 2.0</vt:lpstr>
      <vt:lpstr>Bayesian average</vt:lpstr>
      <vt:lpstr>With k=3</vt:lpstr>
      <vt:lpstr>With k=10</vt:lpstr>
      <vt:lpstr>With k=50</vt:lpstr>
      <vt:lpstr>With k = 2,000,000</vt:lpstr>
      <vt:lpstr>Normalization</vt:lpstr>
      <vt:lpstr>Naïve Bayes</vt:lpstr>
      <vt:lpstr>Bayes’s Theorem</vt:lpstr>
      <vt:lpstr>Simple example</vt:lpstr>
      <vt:lpstr>Ways I’ve used Bayes</vt:lpstr>
      <vt:lpstr>Bayes against spam</vt:lpstr>
      <vt:lpstr>Running the script</vt:lpstr>
      <vt:lpstr>Code</vt:lpstr>
      <vt:lpstr>Classify</vt:lpstr>
      <vt:lpstr>Ham output</vt:lpstr>
      <vt:lpstr>Spam output</vt:lpstr>
      <vt:lpstr>More solid testing</vt:lpstr>
      <vt:lpstr>Linear regression</vt:lpstr>
      <vt:lpstr>Linear regression</vt:lpstr>
      <vt:lpstr>Estimating real estate prices</vt:lpstr>
      <vt:lpstr>Our data set: beer ratings</vt:lpstr>
      <vt:lpstr>Example</vt:lpstr>
      <vt:lpstr>Normalization</vt:lpstr>
      <vt:lpstr>Adding more data</vt:lpstr>
      <vt:lpstr>Making predictions</vt:lpstr>
      <vt:lpstr>Matrix formulation</vt:lpstr>
      <vt:lpstr>Enter Numpy</vt:lpstr>
      <vt:lpstr>Quick Numpy example</vt:lpstr>
      <vt:lpstr>Numpy solution</vt:lpstr>
      <vt:lpstr>Does it work?</vt:lpstr>
      <vt:lpstr>Beyond prediction</vt:lpstr>
      <vt:lpstr>Did we underfit?</vt:lpstr>
      <vt:lpstr>Scatter plot</vt:lpstr>
      <vt:lpstr>Trying again</vt:lpstr>
      <vt:lpstr>Matrix factorization</vt:lpstr>
      <vt:lpstr>Clustering</vt:lpstr>
      <vt:lpstr>Clustering</vt:lpstr>
      <vt:lpstr>Sample data</vt:lpstr>
      <vt:lpstr>Distance</vt:lpstr>
      <vt:lpstr>k-means clustering</vt:lpstr>
      <vt:lpstr>First attempt at aircraft</vt:lpstr>
      <vt:lpstr>Cluster 5</vt:lpstr>
      <vt:lpstr>Cluster 4</vt:lpstr>
      <vt:lpstr>Cluster 3</vt:lpstr>
      <vt:lpstr>Cluster 2</vt:lpstr>
      <vt:lpstr>Cluster 1</vt:lpstr>
      <vt:lpstr>Clusters, summarizing</vt:lpstr>
      <vt:lpstr>Agglomerative clustering</vt:lpstr>
      <vt:lpstr>Principal component analysis</vt:lpstr>
      <vt:lpstr>PCA</vt:lpstr>
      <vt:lpstr>An example data set</vt:lpstr>
      <vt:lpstr>Dimensionality reduction</vt:lpstr>
      <vt:lpstr>Trying out PCA</vt:lpstr>
      <vt:lpstr>Complete code</vt:lpstr>
      <vt:lpstr>Output</vt:lpstr>
      <vt:lpstr>MapReduce</vt:lpstr>
      <vt:lpstr>University pre-lecture, 1991</vt:lpstr>
      <vt:lpstr>MapReduce</vt:lpstr>
      <vt:lpstr>PowerPoint Presentation</vt:lpstr>
      <vt:lpstr>map and reduce</vt:lpstr>
      <vt:lpstr>MapReduce</vt:lpstr>
      <vt:lpstr>Communications</vt:lpstr>
      <vt:lpstr>Does anyone need MapReduce?</vt:lpstr>
      <vt:lpstr>The word count example</vt:lpstr>
      <vt:lpstr>WordCount – the mapper</vt:lpstr>
      <vt:lpstr>WordCount – the reducer</vt:lpstr>
      <vt:lpstr>The Hadoop ecosystem</vt:lpstr>
      <vt:lpstr>Word count in HiveQL</vt:lpstr>
      <vt:lpstr>Word count in Pig</vt:lpstr>
      <vt:lpstr>Applications of MapReduce</vt:lpstr>
      <vt:lpstr>Apache Mahout</vt:lpstr>
      <vt:lpstr>SQL to relational algebra</vt:lpstr>
      <vt:lpstr>Translation to MapReduce</vt:lpstr>
      <vt:lpstr>Lots of SQL-on-MapReduce tools</vt:lpstr>
      <vt:lpstr>Conclusion</vt:lpstr>
      <vt:lpstr>Big data &amp; machine learning</vt:lpstr>
      <vt:lpstr>PowerPoint Presentation</vt:lpstr>
      <vt:lpstr>Books I recommend</vt:lpstr>
    </vt:vector>
  </TitlesOfParts>
  <Company>Bouvet ASA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Bjørn-Ove Indrøy</dc:creator>
  <cp:lastModifiedBy>Lars Marius Garshol</cp:lastModifiedBy>
  <cp:revision>661</cp:revision>
  <cp:lastPrinted>2013-01-07T09:56:49Z</cp:lastPrinted>
  <dcterms:created xsi:type="dcterms:W3CDTF">2012-06-27T09:11:33Z</dcterms:created>
  <dcterms:modified xsi:type="dcterms:W3CDTF">2013-05-15T13:53:10Z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9dd0b8c6-3dd6-401d-b549-d0c40b6a8c48</vt:lpwstr>
  </property>
  <property fmtid="{D5CDD505-2E9C-101B-9397-08002B2CF9AE}" pid="3" name="ContentTypeId">
    <vt:lpwstr>0x0101006DE77A4C69F7B04F983EB828CF8C5433</vt:lpwstr>
  </property>
</Properties>
</file>